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86" r:id="rId12"/>
    <p:sldId id="271" r:id="rId13"/>
    <p:sldId id="272" r:id="rId14"/>
    <p:sldId id="287" r:id="rId15"/>
    <p:sldId id="288" r:id="rId16"/>
    <p:sldId id="301" r:id="rId17"/>
    <p:sldId id="273" r:id="rId18"/>
    <p:sldId id="274" r:id="rId19"/>
    <p:sldId id="275" r:id="rId20"/>
    <p:sldId id="290" r:id="rId21"/>
    <p:sldId id="291" r:id="rId22"/>
    <p:sldId id="292" r:id="rId23"/>
    <p:sldId id="293" r:id="rId24"/>
    <p:sldId id="276" r:id="rId25"/>
    <p:sldId id="294" r:id="rId26"/>
    <p:sldId id="295" r:id="rId27"/>
    <p:sldId id="277" r:id="rId28"/>
    <p:sldId id="296" r:id="rId29"/>
    <p:sldId id="297" r:id="rId30"/>
    <p:sldId id="298" r:id="rId31"/>
    <p:sldId id="299" r:id="rId32"/>
    <p:sldId id="300" r:id="rId33"/>
    <p:sldId id="278" r:id="rId3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74F31-64D5-4045-B304-2A1BAB9CC707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70CA9-E5A8-4F70-BDF7-DD2E3623F4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150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819784-BD24-4A52-92EB-49689CC8FDF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2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A3CA61-A20E-41AF-87E5-E5873C64F40A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86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988584-8451-4979-8421-0077085BDBC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19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B323E3-9E88-4E4D-BD60-16C78A872438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953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206625-C455-4821-918C-7670B6251C4B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181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ADAD05-F75D-43E0-A46B-28A5D85CAE86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74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2A1317-4030-4CC7-A951-69030B5F21F3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178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C6EE6A-C0A0-4E25-B05B-4BC1AC01ED92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652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F31847-A618-49A7-86DA-C8ABE9D98E26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080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75B131-B5C8-4BD1-91D0-5274F2977E7E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52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7C5182-EA92-4EDB-95E1-C3BF21515F0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64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AD10F4-2BAE-4DAD-BFAE-12362642B87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13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0562EF-554B-4B8B-AE87-54619E367CB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39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8562D1-281A-4A2D-925A-CBFD92AEF22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40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F172C0-3D56-4577-97C5-3A87CDF45CE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51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26FB1E-16E6-45B1-9BCF-06E010D9E1CF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51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438F94-2926-4BA0-AF95-85770FD794E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982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0BFB8F-B771-40C3-9C1D-956DA03EF82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90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007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480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76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285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741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102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722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77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35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27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A03-3927-4DB1-BACE-38D5AF134E0F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34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A1A03-3927-4DB1-BACE-38D5AF134E0F}" type="datetimeFigureOut">
              <a:rPr lang="es-CL" smtClean="0"/>
              <a:t>13-02-2022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1D5B-92DD-4C85-9BAB-959726E691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8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7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1.png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png"/><Relationship Id="rId11" Type="http://schemas.openxmlformats.org/officeDocument/2006/relationships/image" Target="../media/image47.wmf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48.png"/><Relationship Id="rId9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492500" y="1235075"/>
            <a:ext cx="2087563" cy="782638"/>
          </a:xfrm>
          <a:prstGeom prst="roundRect">
            <a:avLst/>
          </a:prstGeom>
          <a:solidFill>
            <a:srgbClr val="005D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</a:rPr>
              <a:t>CARGA ELÉCTRICA</a:t>
            </a:r>
            <a:endParaRPr lang="es-CL" sz="2000" b="1" dirty="0">
              <a:solidFill>
                <a:schemeClr val="bg1"/>
              </a:solidFill>
            </a:endParaRPr>
          </a:p>
        </p:txBody>
      </p:sp>
      <p:grpSp>
        <p:nvGrpSpPr>
          <p:cNvPr id="4" name="242 Grupo"/>
          <p:cNvGrpSpPr>
            <a:grpSpLocks/>
          </p:cNvGrpSpPr>
          <p:nvPr/>
        </p:nvGrpSpPr>
        <p:grpSpPr bwMode="auto">
          <a:xfrm>
            <a:off x="3495235" y="1868661"/>
            <a:ext cx="2232025" cy="1374602"/>
            <a:chOff x="3419872" y="1689491"/>
            <a:chExt cx="2232248" cy="1374478"/>
          </a:xfrm>
        </p:grpSpPr>
        <p:sp>
          <p:nvSpPr>
            <p:cNvPr id="9" name="8 Rectángulo redondeado"/>
            <p:cNvSpPr/>
            <p:nvPr/>
          </p:nvSpPr>
          <p:spPr>
            <a:xfrm>
              <a:off x="3419872" y="2349658"/>
              <a:ext cx="2232248" cy="71431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La adquieren los cuerpos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9 Conector recto de flecha"/>
            <p:cNvCxnSpPr>
              <a:stCxn id="7" idx="2"/>
              <a:endCxn id="9" idx="0"/>
            </p:cNvCxnSpPr>
            <p:nvPr/>
          </p:nvCxnSpPr>
          <p:spPr bwMode="auto">
            <a:xfrm flipH="1">
              <a:off x="4535997" y="1689491"/>
              <a:ext cx="794" cy="660168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243 Grupo"/>
          <p:cNvGrpSpPr>
            <a:grpSpLocks/>
          </p:cNvGrpSpPr>
          <p:nvPr/>
        </p:nvGrpSpPr>
        <p:grpSpPr bwMode="auto">
          <a:xfrm>
            <a:off x="1187450" y="2505075"/>
            <a:ext cx="2307784" cy="407988"/>
            <a:chOff x="1187624" y="2504610"/>
            <a:chExt cx="2308015" cy="408623"/>
          </a:xfrm>
        </p:grpSpPr>
        <p:sp>
          <p:nvSpPr>
            <p:cNvPr id="12" name="11 Rectángulo redondeado"/>
            <p:cNvSpPr/>
            <p:nvPr/>
          </p:nvSpPr>
          <p:spPr>
            <a:xfrm>
              <a:off x="1187624" y="2504610"/>
              <a:ext cx="1655928" cy="4086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Mediante los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12 Conector recto de flecha"/>
            <p:cNvCxnSpPr>
              <a:stCxn id="9" idx="1"/>
              <a:endCxn id="12" idx="3"/>
            </p:cNvCxnSpPr>
            <p:nvPr/>
          </p:nvCxnSpPr>
          <p:spPr bwMode="auto">
            <a:xfrm flipH="1" flipV="1">
              <a:off x="2843552" y="2708922"/>
              <a:ext cx="652087" cy="177282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233 Grupo"/>
          <p:cNvGrpSpPr>
            <a:grpSpLocks/>
          </p:cNvGrpSpPr>
          <p:nvPr/>
        </p:nvGrpSpPr>
        <p:grpSpPr bwMode="auto">
          <a:xfrm>
            <a:off x="5580063" y="1462174"/>
            <a:ext cx="3240087" cy="522200"/>
            <a:chOff x="5580112" y="993417"/>
            <a:chExt cx="3240360" cy="990432"/>
          </a:xfrm>
        </p:grpSpPr>
        <p:sp>
          <p:nvSpPr>
            <p:cNvPr id="24" name="23 Rectángulo redondeado"/>
            <p:cNvSpPr/>
            <p:nvPr/>
          </p:nvSpPr>
          <p:spPr>
            <a:xfrm>
              <a:off x="7164570" y="1268760"/>
              <a:ext cx="1655902" cy="715089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Propiedad de </a:t>
              </a:r>
            </a:p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la materia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5940504" y="1424145"/>
              <a:ext cx="935117" cy="40907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Es una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25 Conector recto de flecha"/>
            <p:cNvCxnSpPr>
              <a:stCxn id="7" idx="3"/>
              <a:endCxn id="25" idx="1"/>
            </p:cNvCxnSpPr>
            <p:nvPr/>
          </p:nvCxnSpPr>
          <p:spPr bwMode="auto">
            <a:xfrm>
              <a:off x="5580112" y="993417"/>
              <a:ext cx="360392" cy="635267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>
              <a:stCxn id="25" idx="3"/>
              <a:endCxn id="24" idx="1"/>
            </p:cNvCxnSpPr>
            <p:nvPr/>
          </p:nvCxnSpPr>
          <p:spPr bwMode="auto">
            <a:xfrm flipV="1">
              <a:off x="6875621" y="1627098"/>
              <a:ext cx="288949" cy="1585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240 Grupo"/>
          <p:cNvGrpSpPr>
            <a:grpSpLocks/>
          </p:cNvGrpSpPr>
          <p:nvPr/>
        </p:nvGrpSpPr>
        <p:grpSpPr bwMode="auto">
          <a:xfrm>
            <a:off x="5727261" y="2505075"/>
            <a:ext cx="2084828" cy="407988"/>
            <a:chOff x="5727868" y="2504609"/>
            <a:chExt cx="2084492" cy="408623"/>
          </a:xfrm>
        </p:grpSpPr>
        <p:cxnSp>
          <p:nvCxnSpPr>
            <p:cNvPr id="29" name="28 Conector recto de flecha"/>
            <p:cNvCxnSpPr>
              <a:stCxn id="9" idx="3"/>
              <a:endCxn id="30" idx="1"/>
            </p:cNvCxnSpPr>
            <p:nvPr/>
          </p:nvCxnSpPr>
          <p:spPr bwMode="auto">
            <a:xfrm flipV="1">
              <a:off x="5727868" y="2708921"/>
              <a:ext cx="644861" cy="177282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Rectángulo redondeado"/>
            <p:cNvSpPr/>
            <p:nvPr/>
          </p:nvSpPr>
          <p:spPr>
            <a:xfrm>
              <a:off x="6372729" y="2504609"/>
              <a:ext cx="1439631" cy="4086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que poseen</a:t>
              </a:r>
              <a:endParaRPr lang="es-C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241 Grupo"/>
          <p:cNvGrpSpPr>
            <a:grpSpLocks/>
          </p:cNvGrpSpPr>
          <p:nvPr/>
        </p:nvGrpSpPr>
        <p:grpSpPr bwMode="auto">
          <a:xfrm>
            <a:off x="5364163" y="2913063"/>
            <a:ext cx="3529012" cy="2532062"/>
            <a:chOff x="5364088" y="2913232"/>
            <a:chExt cx="3528392" cy="2531992"/>
          </a:xfrm>
        </p:grpSpPr>
        <p:cxnSp>
          <p:nvCxnSpPr>
            <p:cNvPr id="32" name="31 Conector recto de flecha"/>
            <p:cNvCxnSpPr>
              <a:stCxn id="30" idx="2"/>
              <a:endCxn id="35" idx="0"/>
            </p:cNvCxnSpPr>
            <p:nvPr/>
          </p:nvCxnSpPr>
          <p:spPr bwMode="auto">
            <a:xfrm flipH="1">
              <a:off x="6210076" y="2913232"/>
              <a:ext cx="882495" cy="660382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2 Rectángulo redondeado"/>
            <p:cNvSpPr/>
            <p:nvPr/>
          </p:nvSpPr>
          <p:spPr>
            <a:xfrm>
              <a:off x="5508525" y="4730869"/>
              <a:ext cx="1368185" cy="714355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Carga negativa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34" name="33 Rectángulo redondeado"/>
            <p:cNvSpPr/>
            <p:nvPr/>
          </p:nvSpPr>
          <p:spPr>
            <a:xfrm>
              <a:off x="7237009" y="3578376"/>
              <a:ext cx="1655471" cy="714355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Déficit de electrones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35" name="34 Rectángulo redondeado"/>
            <p:cNvSpPr/>
            <p:nvPr/>
          </p:nvSpPr>
          <p:spPr>
            <a:xfrm>
              <a:off x="5364088" y="3573614"/>
              <a:ext cx="1691978" cy="714355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Exceso de electrones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7452871" y="4724519"/>
              <a:ext cx="1223747" cy="715943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Carga positiva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36 Conector recto de flecha"/>
            <p:cNvCxnSpPr>
              <a:stCxn id="30" idx="2"/>
              <a:endCxn id="34" idx="0"/>
            </p:cNvCxnSpPr>
            <p:nvPr/>
          </p:nvCxnSpPr>
          <p:spPr bwMode="auto">
            <a:xfrm>
              <a:off x="7092571" y="2913232"/>
              <a:ext cx="971379" cy="665144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>
              <a:stCxn id="35" idx="2"/>
              <a:endCxn id="33" idx="0"/>
            </p:cNvCxnSpPr>
            <p:nvPr/>
          </p:nvCxnSpPr>
          <p:spPr bwMode="auto">
            <a:xfrm flipH="1">
              <a:off x="6192617" y="4287969"/>
              <a:ext cx="17459" cy="442900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>
              <a:stCxn id="34" idx="2"/>
              <a:endCxn id="36" idx="0"/>
            </p:cNvCxnSpPr>
            <p:nvPr/>
          </p:nvCxnSpPr>
          <p:spPr bwMode="auto">
            <a:xfrm>
              <a:off x="8063951" y="4292731"/>
              <a:ext cx="0" cy="431788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234 Grupo"/>
          <p:cNvGrpSpPr>
            <a:grpSpLocks/>
          </p:cNvGrpSpPr>
          <p:nvPr/>
        </p:nvGrpSpPr>
        <p:grpSpPr bwMode="auto">
          <a:xfrm>
            <a:off x="179388" y="1268413"/>
            <a:ext cx="3313112" cy="936625"/>
            <a:chOff x="179512" y="980728"/>
            <a:chExt cx="3312368" cy="1224136"/>
          </a:xfrm>
        </p:grpSpPr>
        <p:sp>
          <p:nvSpPr>
            <p:cNvPr id="41" name="40 Rectángulo redondeado"/>
            <p:cNvSpPr/>
            <p:nvPr/>
          </p:nvSpPr>
          <p:spPr>
            <a:xfrm>
              <a:off x="250933" y="980728"/>
              <a:ext cx="1152266" cy="40804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Positiva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42" name="41 Rectángulo redondeado"/>
            <p:cNvSpPr/>
            <p:nvPr/>
          </p:nvSpPr>
          <p:spPr>
            <a:xfrm>
              <a:off x="179512" y="1796818"/>
              <a:ext cx="1223687" cy="40804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Negativa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43" name="42 Rectángulo redondeado"/>
            <p:cNvSpPr/>
            <p:nvPr/>
          </p:nvSpPr>
          <p:spPr>
            <a:xfrm>
              <a:off x="1836490" y="1423704"/>
              <a:ext cx="1295109" cy="40963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Puede ser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43 Conector recto de flecha"/>
            <p:cNvCxnSpPr>
              <a:stCxn id="7" idx="1"/>
              <a:endCxn id="43" idx="3"/>
            </p:cNvCxnSpPr>
            <p:nvPr/>
          </p:nvCxnSpPr>
          <p:spPr bwMode="auto">
            <a:xfrm flipH="1">
              <a:off x="3131599" y="1233967"/>
              <a:ext cx="360281" cy="394554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>
              <a:stCxn id="43" idx="1"/>
              <a:endCxn id="41" idx="3"/>
            </p:cNvCxnSpPr>
            <p:nvPr/>
          </p:nvCxnSpPr>
          <p:spPr bwMode="auto">
            <a:xfrm flipH="1" flipV="1">
              <a:off x="1403199" y="1185545"/>
              <a:ext cx="433291" cy="442975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 de flecha"/>
            <p:cNvCxnSpPr>
              <a:stCxn id="43" idx="1"/>
              <a:endCxn id="42" idx="3"/>
            </p:cNvCxnSpPr>
            <p:nvPr/>
          </p:nvCxnSpPr>
          <p:spPr bwMode="auto">
            <a:xfrm flipH="1">
              <a:off x="1403199" y="1628520"/>
              <a:ext cx="433291" cy="371528"/>
            </a:xfrm>
            <a:prstGeom prst="straightConnector1">
              <a:avLst/>
            </a:prstGeom>
            <a:ln w="38100">
              <a:solidFill>
                <a:srgbClr val="067DD9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53 Grupo"/>
          <p:cNvGrpSpPr>
            <a:grpSpLocks/>
          </p:cNvGrpSpPr>
          <p:nvPr/>
        </p:nvGrpSpPr>
        <p:grpSpPr bwMode="auto">
          <a:xfrm>
            <a:off x="285750" y="2913063"/>
            <a:ext cx="2486025" cy="3067050"/>
            <a:chOff x="285720" y="2913063"/>
            <a:chExt cx="2486055" cy="3067064"/>
          </a:xfrm>
        </p:grpSpPr>
        <p:grpSp>
          <p:nvGrpSpPr>
            <p:cNvPr id="23563" name="237 Grupo"/>
            <p:cNvGrpSpPr>
              <a:grpSpLocks/>
            </p:cNvGrpSpPr>
            <p:nvPr/>
          </p:nvGrpSpPr>
          <p:grpSpPr bwMode="auto">
            <a:xfrm>
              <a:off x="285720" y="2913063"/>
              <a:ext cx="2486055" cy="3067064"/>
              <a:chOff x="285402" y="2913233"/>
              <a:chExt cx="2485821" cy="3066646"/>
            </a:xfrm>
          </p:grpSpPr>
          <p:cxnSp>
            <p:nvCxnSpPr>
              <p:cNvPr id="15" name="14 Conector recto de flecha"/>
              <p:cNvCxnSpPr>
                <a:stCxn id="12" idx="2"/>
                <a:endCxn id="16" idx="0"/>
              </p:cNvCxnSpPr>
              <p:nvPr/>
            </p:nvCxnSpPr>
            <p:spPr bwMode="auto">
              <a:xfrm>
                <a:off x="2015635" y="2913233"/>
                <a:ext cx="0" cy="660313"/>
              </a:xfrm>
              <a:prstGeom prst="straightConnector1">
                <a:avLst/>
              </a:prstGeom>
              <a:ln w="38100">
                <a:solidFill>
                  <a:srgbClr val="067DD9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15 Rectángulo redondeado"/>
              <p:cNvSpPr/>
              <p:nvPr/>
            </p:nvSpPr>
            <p:spPr>
              <a:xfrm>
                <a:off x="1260047" y="3573546"/>
                <a:ext cx="1511176" cy="714281"/>
              </a:xfrm>
              <a:prstGeom prst="roundRect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solidFill>
                      <a:schemeClr val="tx1"/>
                    </a:solidFill>
                  </a:rPr>
                  <a:t>Métodos de carga</a:t>
                </a:r>
                <a:endParaRPr lang="es-C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16 Rectángulo redondeado"/>
              <p:cNvSpPr/>
              <p:nvPr/>
            </p:nvSpPr>
            <p:spPr>
              <a:xfrm>
                <a:off x="285402" y="4500524"/>
                <a:ext cx="1512764" cy="407933"/>
              </a:xfrm>
              <a:prstGeom prst="roundRect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solidFill>
                      <a:schemeClr val="tx1"/>
                    </a:solidFill>
                  </a:rPr>
                  <a:t>Frotamiento</a:t>
                </a:r>
                <a:endParaRPr lang="es-C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17 Rectángulo redondeado"/>
              <p:cNvSpPr/>
              <p:nvPr/>
            </p:nvSpPr>
            <p:spPr>
              <a:xfrm>
                <a:off x="285402" y="5000520"/>
                <a:ext cx="1500065" cy="407934"/>
              </a:xfrm>
              <a:prstGeom prst="roundRect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solidFill>
                      <a:schemeClr val="tx1"/>
                    </a:solidFill>
                  </a:rPr>
                  <a:t>Contacto</a:t>
                </a:r>
                <a:endParaRPr lang="es-C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18 Rectángulo redondeado"/>
              <p:cNvSpPr/>
              <p:nvPr/>
            </p:nvSpPr>
            <p:spPr>
              <a:xfrm>
                <a:off x="285402" y="5571945"/>
                <a:ext cx="1500065" cy="407934"/>
              </a:xfrm>
              <a:prstGeom prst="roundRect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solidFill>
                      <a:schemeClr val="tx1"/>
                    </a:solidFill>
                  </a:rPr>
                  <a:t>Inducción</a:t>
                </a:r>
                <a:endParaRPr lang="es-CL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9" name="48 Conector recto"/>
            <p:cNvCxnSpPr>
              <a:stCxn id="16" idx="2"/>
            </p:cNvCxnSpPr>
            <p:nvPr/>
          </p:nvCxnSpPr>
          <p:spPr>
            <a:xfrm rot="5400000">
              <a:off x="1258875" y="5029210"/>
              <a:ext cx="1498607" cy="15875"/>
            </a:xfrm>
            <a:prstGeom prst="line">
              <a:avLst/>
            </a:prstGeom>
            <a:ln w="25400">
              <a:solidFill>
                <a:srgbClr val="005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>
              <a:endCxn id="17" idx="3"/>
            </p:cNvCxnSpPr>
            <p:nvPr/>
          </p:nvCxnSpPr>
          <p:spPr>
            <a:xfrm rot="10800000">
              <a:off x="1798626" y="4703771"/>
              <a:ext cx="201614" cy="11112"/>
            </a:xfrm>
            <a:prstGeom prst="straightConnector1">
              <a:avLst/>
            </a:prstGeom>
            <a:ln w="25400">
              <a:solidFill>
                <a:srgbClr val="005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/>
            <p:nvPr/>
          </p:nvCxnSpPr>
          <p:spPr>
            <a:xfrm rot="10800000">
              <a:off x="1798626" y="5205423"/>
              <a:ext cx="201614" cy="9525"/>
            </a:xfrm>
            <a:prstGeom prst="straightConnector1">
              <a:avLst/>
            </a:prstGeom>
            <a:ln w="25400">
              <a:solidFill>
                <a:srgbClr val="005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 de flecha"/>
            <p:cNvCxnSpPr/>
            <p:nvPr/>
          </p:nvCxnSpPr>
          <p:spPr>
            <a:xfrm rot="10800000">
              <a:off x="1785926" y="5776926"/>
              <a:ext cx="201614" cy="9525"/>
            </a:xfrm>
            <a:prstGeom prst="straightConnector1">
              <a:avLst/>
            </a:prstGeom>
            <a:ln w="25400">
              <a:solidFill>
                <a:srgbClr val="005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37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85750" y="928688"/>
            <a:ext cx="86439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2000"/>
              <a:t>6. </a:t>
            </a:r>
            <a:r>
              <a:rPr lang="es-ES" sz="2000"/>
              <a:t>Si en un conductor se duplica el área y la longitud, entonces su resistencia</a:t>
            </a:r>
          </a:p>
          <a:p>
            <a:endParaRPr lang="es-ES" sz="2000"/>
          </a:p>
          <a:p>
            <a:pPr>
              <a:lnSpc>
                <a:spcPct val="150000"/>
              </a:lnSpc>
            </a:pPr>
            <a:r>
              <a:rPr lang="es-ES" sz="2000"/>
              <a:t>A)  se duplica.</a:t>
            </a:r>
          </a:p>
          <a:p>
            <a:pPr>
              <a:lnSpc>
                <a:spcPct val="150000"/>
              </a:lnSpc>
            </a:pPr>
            <a:r>
              <a:rPr lang="es-ES" sz="2000"/>
              <a:t>B)  se cuadruplica.</a:t>
            </a:r>
          </a:p>
          <a:p>
            <a:pPr>
              <a:lnSpc>
                <a:spcPct val="150000"/>
              </a:lnSpc>
            </a:pPr>
            <a:r>
              <a:rPr lang="es-ES" sz="2000"/>
              <a:t>C)  se mantiene.</a:t>
            </a:r>
          </a:p>
          <a:p>
            <a:pPr>
              <a:lnSpc>
                <a:spcPct val="150000"/>
              </a:lnSpc>
            </a:pPr>
            <a:r>
              <a:rPr lang="es-ES" sz="2000"/>
              <a:t>D)  disminuye a la mitad.</a:t>
            </a:r>
          </a:p>
          <a:p>
            <a:pPr>
              <a:lnSpc>
                <a:spcPct val="150000"/>
              </a:lnSpc>
            </a:pPr>
            <a:r>
              <a:rPr lang="es-ES" sz="2000"/>
              <a:t>E)  disminuye a la cuarta parte.</a:t>
            </a:r>
            <a:endParaRPr lang="es-ES_tradnl" sz="2000"/>
          </a:p>
        </p:txBody>
      </p:sp>
      <p:sp>
        <p:nvSpPr>
          <p:cNvPr id="30723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0724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0725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715125" y="4976813"/>
            <a:ext cx="1711325" cy="1263650"/>
            <a:chOff x="3830" y="2319"/>
            <a:chExt cx="1078" cy="796"/>
          </a:xfrm>
        </p:grpSpPr>
        <p:sp>
          <p:nvSpPr>
            <p:cNvPr id="30732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4500" b="1"/>
                <a:t>C</a:t>
              </a:r>
              <a:endParaRPr lang="es-ES" sz="4500" b="1"/>
            </a:p>
          </p:txBody>
        </p:sp>
        <p:sp>
          <p:nvSpPr>
            <p:cNvPr id="30733" name="Rectangle 11"/>
            <p:cNvSpPr>
              <a:spLocks noChangeArrowheads="1"/>
            </p:cNvSpPr>
            <p:nvPr/>
          </p:nvSpPr>
          <p:spPr bwMode="auto">
            <a:xfrm>
              <a:off x="3830" y="2863"/>
              <a:ext cx="10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Comprensión</a:t>
              </a:r>
              <a:endParaRPr lang="es-ES" sz="2000"/>
            </a:p>
          </p:txBody>
        </p:sp>
      </p:grpSp>
      <p:sp>
        <p:nvSpPr>
          <p:cNvPr id="30727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6 guía Electricidad  II: Ley de Ohm</a:t>
            </a:r>
          </a:p>
        </p:txBody>
      </p:sp>
      <p:grpSp>
        <p:nvGrpSpPr>
          <p:cNvPr id="30728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30730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30731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30729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33608" r="31250" b="46000"/>
          <a:stretch/>
        </p:blipFill>
        <p:spPr bwMode="auto">
          <a:xfrm>
            <a:off x="539552" y="332656"/>
            <a:ext cx="79928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100" r="31250" b="46000"/>
          <a:stretch/>
        </p:blipFill>
        <p:spPr bwMode="auto">
          <a:xfrm>
            <a:off x="539552" y="2348880"/>
            <a:ext cx="79928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100" r="31250" b="46314"/>
          <a:stretch/>
        </p:blipFill>
        <p:spPr bwMode="auto">
          <a:xfrm>
            <a:off x="539552" y="4278778"/>
            <a:ext cx="7992888" cy="21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3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28625" y="1428750"/>
            <a:ext cx="8143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La </a:t>
            </a:r>
            <a:r>
              <a:rPr lang="es-ES" sz="2000" b="1"/>
              <a:t>intensidad de la corriente</a:t>
            </a:r>
            <a:r>
              <a:rPr lang="es-ES" sz="2000"/>
              <a:t>, el </a:t>
            </a:r>
            <a:r>
              <a:rPr lang="es-ES" sz="2000" b="1"/>
              <a:t>voltaje</a:t>
            </a:r>
            <a:r>
              <a:rPr lang="es-ES" sz="2000"/>
              <a:t> y la </a:t>
            </a:r>
            <a:r>
              <a:rPr lang="es-ES" sz="2000" b="1"/>
              <a:t>resistencia</a:t>
            </a:r>
            <a:r>
              <a:rPr lang="es-ES" sz="2000"/>
              <a:t> eléctrica </a:t>
            </a:r>
            <a:r>
              <a:rPr lang="es-ES" sz="2000" b="1"/>
              <a:t>se relacionan</a:t>
            </a:r>
            <a:r>
              <a:rPr lang="es-ES" sz="2000"/>
              <a:t> mediante la llamada </a:t>
            </a:r>
            <a:r>
              <a:rPr lang="es-ES" sz="2000" b="1"/>
              <a:t>Ley de Ohm</a:t>
            </a:r>
            <a:r>
              <a:rPr lang="es-ES" sz="2000"/>
              <a:t>. Esta expresa que:</a:t>
            </a:r>
            <a:endParaRPr lang="es-CL" sz="2000"/>
          </a:p>
        </p:txBody>
      </p:sp>
      <p:grpSp>
        <p:nvGrpSpPr>
          <p:cNvPr id="6149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6160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6162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6163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6161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1.5 Ley de Ohm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500313" y="2357438"/>
          <a:ext cx="31877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357438"/>
                        <a:ext cx="3187700" cy="1071562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9525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8" descr="C:\Users\elearning\Pictures\Imagen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43313"/>
            <a:ext cx="3179763" cy="2727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47 Rectángulo"/>
          <p:cNvSpPr>
            <a:spLocks noChangeArrowheads="1"/>
          </p:cNvSpPr>
          <p:nvPr/>
        </p:nvSpPr>
        <p:spPr bwMode="auto">
          <a:xfrm>
            <a:off x="4214813" y="5214938"/>
            <a:ext cx="357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>
                <a:cs typeface="Arial" charset="0"/>
              </a:rPr>
              <a:t>En un gráfico voltaje/corriente, la resistencia corresponde a la pendiente.</a:t>
            </a:r>
            <a:endParaRPr lang="es-ES"/>
          </a:p>
        </p:txBody>
      </p:sp>
      <p:grpSp>
        <p:nvGrpSpPr>
          <p:cNvPr id="4" name="60 Grupo"/>
          <p:cNvGrpSpPr>
            <a:grpSpLocks/>
          </p:cNvGrpSpPr>
          <p:nvPr/>
        </p:nvGrpSpPr>
        <p:grpSpPr bwMode="auto">
          <a:xfrm>
            <a:off x="6429375" y="3143250"/>
            <a:ext cx="1428750" cy="1643063"/>
            <a:chOff x="5929322" y="4786322"/>
            <a:chExt cx="1428760" cy="1643074"/>
          </a:xfrm>
        </p:grpSpPr>
        <p:sp>
          <p:nvSpPr>
            <p:cNvPr id="49" name="48 Triángulo isósceles"/>
            <p:cNvSpPr/>
            <p:nvPr/>
          </p:nvSpPr>
          <p:spPr>
            <a:xfrm>
              <a:off x="5929322" y="4786322"/>
              <a:ext cx="1428760" cy="1643074"/>
            </a:xfrm>
            <a:prstGeom prst="triangle">
              <a:avLst/>
            </a:prstGeom>
            <a:solidFill>
              <a:srgbClr val="067DD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51" name="50 Conector recto"/>
            <p:cNvCxnSpPr>
              <a:stCxn id="49" idx="1"/>
              <a:endCxn id="49" idx="5"/>
            </p:cNvCxnSpPr>
            <p:nvPr/>
          </p:nvCxnSpPr>
          <p:spPr>
            <a:xfrm rot="10800000" flipH="1">
              <a:off x="6286513" y="5608653"/>
              <a:ext cx="714380" cy="1588"/>
            </a:xfrm>
            <a:prstGeom prst="line">
              <a:avLst/>
            </a:prstGeom>
            <a:ln w="25400">
              <a:solidFill>
                <a:srgbClr val="005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5400000" flipH="1">
              <a:off x="6230156" y="6011086"/>
              <a:ext cx="827094" cy="3175"/>
            </a:xfrm>
            <a:prstGeom prst="line">
              <a:avLst/>
            </a:prstGeom>
            <a:ln w="25400">
              <a:solidFill>
                <a:srgbClr val="005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7" name="54 CuadroTexto"/>
            <p:cNvSpPr txBox="1">
              <a:spLocks noChangeArrowheads="1"/>
            </p:cNvSpPr>
            <p:nvPr/>
          </p:nvSpPr>
          <p:spPr bwMode="auto">
            <a:xfrm>
              <a:off x="6434502" y="5120358"/>
              <a:ext cx="423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2800"/>
                <a:t>V</a:t>
              </a:r>
            </a:p>
          </p:txBody>
        </p:sp>
        <p:sp>
          <p:nvSpPr>
            <p:cNvPr id="6158" name="55 CuadroTexto"/>
            <p:cNvSpPr txBox="1">
              <a:spLocks noChangeArrowheads="1"/>
            </p:cNvSpPr>
            <p:nvPr/>
          </p:nvSpPr>
          <p:spPr bwMode="auto">
            <a:xfrm>
              <a:off x="6699416" y="5786454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2800"/>
                <a:t>R</a:t>
              </a:r>
            </a:p>
          </p:txBody>
        </p:sp>
        <p:sp>
          <p:nvSpPr>
            <p:cNvPr id="6159" name="56 CuadroTexto"/>
            <p:cNvSpPr txBox="1">
              <a:spLocks noChangeArrowheads="1"/>
            </p:cNvSpPr>
            <p:nvPr/>
          </p:nvSpPr>
          <p:spPr bwMode="auto">
            <a:xfrm>
              <a:off x="6216774" y="5786454"/>
              <a:ext cx="264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280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3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85750" y="928688"/>
            <a:ext cx="86439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2000"/>
              <a:t>15. </a:t>
            </a:r>
            <a:r>
              <a:rPr lang="es-ES" sz="2000"/>
              <a:t>En un laboratorio un conductor fue sometido a diferentes voltajes obteniéndose la siguiente tabla de valores</a:t>
            </a:r>
          </a:p>
          <a:p>
            <a:endParaRPr lang="es-ES" sz="2000"/>
          </a:p>
          <a:p>
            <a:endParaRPr lang="es-ES" sz="2000"/>
          </a:p>
          <a:p>
            <a:endParaRPr lang="es-ES" sz="2000"/>
          </a:p>
          <a:p>
            <a:endParaRPr lang="es-ES" sz="2000"/>
          </a:p>
          <a:p>
            <a:r>
              <a:rPr lang="es-ES" sz="2000"/>
              <a:t>La resistencia del conductor es</a:t>
            </a:r>
          </a:p>
          <a:p>
            <a:endParaRPr lang="es-ES" sz="2000"/>
          </a:p>
          <a:p>
            <a:pPr>
              <a:lnSpc>
                <a:spcPct val="150000"/>
              </a:lnSpc>
            </a:pPr>
            <a:r>
              <a:rPr lang="es-ES" sz="2000"/>
              <a:t>A)   1 [</a:t>
            </a:r>
            <a:r>
              <a:rPr lang="el-GR" sz="2000"/>
              <a:t>Ω]</a:t>
            </a:r>
          </a:p>
          <a:p>
            <a:pPr>
              <a:lnSpc>
                <a:spcPct val="150000"/>
              </a:lnSpc>
            </a:pPr>
            <a:r>
              <a:rPr lang="es-ES" sz="2000"/>
              <a:t>B)   5 [</a:t>
            </a:r>
            <a:r>
              <a:rPr lang="el-GR" sz="2000"/>
              <a:t>Ω]</a:t>
            </a:r>
          </a:p>
          <a:p>
            <a:pPr>
              <a:lnSpc>
                <a:spcPct val="150000"/>
              </a:lnSpc>
            </a:pPr>
            <a:r>
              <a:rPr lang="es-ES" sz="2000"/>
              <a:t>C) 10 [</a:t>
            </a:r>
            <a:r>
              <a:rPr lang="el-GR" sz="2000"/>
              <a:t>Ω]</a:t>
            </a:r>
          </a:p>
          <a:p>
            <a:pPr>
              <a:lnSpc>
                <a:spcPct val="150000"/>
              </a:lnSpc>
            </a:pPr>
            <a:r>
              <a:rPr lang="es-ES" sz="2000"/>
              <a:t>D) 20 [</a:t>
            </a:r>
            <a:r>
              <a:rPr lang="el-GR" sz="2000"/>
              <a:t>Ω]</a:t>
            </a:r>
          </a:p>
          <a:p>
            <a:pPr>
              <a:lnSpc>
                <a:spcPct val="150000"/>
              </a:lnSpc>
            </a:pPr>
            <a:r>
              <a:rPr lang="es-ES" sz="2000"/>
              <a:t>E) 25 [</a:t>
            </a:r>
            <a:r>
              <a:rPr lang="el-GR" sz="2000"/>
              <a:t>Ω]</a:t>
            </a:r>
            <a:endParaRPr lang="es-ES_tradnl" sz="2000"/>
          </a:p>
        </p:txBody>
      </p:sp>
      <p:sp>
        <p:nvSpPr>
          <p:cNvPr id="31747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1748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1749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9588" y="4976813"/>
            <a:ext cx="1355725" cy="1263650"/>
            <a:chOff x="3921" y="2319"/>
            <a:chExt cx="854" cy="796"/>
          </a:xfrm>
        </p:grpSpPr>
        <p:sp>
          <p:nvSpPr>
            <p:cNvPr id="31757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4500" b="1"/>
                <a:t>E</a:t>
              </a:r>
            </a:p>
          </p:txBody>
        </p:sp>
        <p:sp>
          <p:nvSpPr>
            <p:cNvPr id="31758" name="Rectangle 11"/>
            <p:cNvSpPr>
              <a:spLocks noChangeArrowheads="1"/>
            </p:cNvSpPr>
            <p:nvPr/>
          </p:nvSpPr>
          <p:spPr bwMode="auto">
            <a:xfrm>
              <a:off x="3921" y="2863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Aplicación</a:t>
              </a:r>
              <a:endParaRPr lang="es-ES" sz="2000"/>
            </a:p>
          </p:txBody>
        </p:sp>
      </p:grpSp>
      <p:sp>
        <p:nvSpPr>
          <p:cNvPr id="31751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15 guía Electricidad  II: Ley de Ohm</a:t>
            </a:r>
          </a:p>
        </p:txBody>
      </p:sp>
      <p:grpSp>
        <p:nvGrpSpPr>
          <p:cNvPr id="31752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31755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31756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31753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85938"/>
            <a:ext cx="59070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53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50000" r="31250" b="29373"/>
          <a:stretch/>
        </p:blipFill>
        <p:spPr bwMode="auto">
          <a:xfrm>
            <a:off x="467544" y="548680"/>
            <a:ext cx="820891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43647" r="31986" b="34079"/>
          <a:stretch/>
        </p:blipFill>
        <p:spPr bwMode="auto">
          <a:xfrm>
            <a:off x="467544" y="2276872"/>
            <a:ext cx="82089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43700" r="31618" b="38157"/>
          <a:stretch/>
        </p:blipFill>
        <p:spPr bwMode="auto">
          <a:xfrm>
            <a:off x="467544" y="4365104"/>
            <a:ext cx="82089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3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196752"/>
            <a:ext cx="806489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Un cable de plata tiene un radio de 1 cm y una longitud  de 30 000 cm. Determine la intensidad de corriente que alimenta el cable si se coloca una batería de 24 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611560" y="3501008"/>
                <a:ext cx="8064896" cy="188173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2800" dirty="0"/>
                  <a:t>Un conductor de 50 m de largo, está conectado a una fuente de energía de 100 V y circula una intensidad de corriente de 12 A. ¿Cuál debe ser el diámetro del cable conductor si su resistividad es de 1,5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MX" sz="2800" b="0" i="1" smtClean="0"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s-MX" sz="2800" dirty="0"/>
                  <a:t>?</a:t>
                </a:r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01008"/>
                <a:ext cx="8064896" cy="1881734"/>
              </a:xfrm>
              <a:prstGeom prst="rect">
                <a:avLst/>
              </a:prstGeom>
              <a:blipFill rotWithShape="1">
                <a:blip r:embed="rId2"/>
                <a:stretch>
                  <a:fillRect l="-1512" t="-2913" r="-1587" b="-485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83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codigos de colores para las resisten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9"/>
          <a:stretch/>
        </p:blipFill>
        <p:spPr bwMode="auto">
          <a:xfrm>
            <a:off x="395536" y="260648"/>
            <a:ext cx="8280920" cy="62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46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771" name="Group 10"/>
          <p:cNvGrpSpPr>
            <a:grpSpLocks/>
          </p:cNvGrpSpPr>
          <p:nvPr/>
        </p:nvGrpSpPr>
        <p:grpSpPr bwMode="auto">
          <a:xfrm>
            <a:off x="131763" y="-100013"/>
            <a:ext cx="6583362" cy="860426"/>
            <a:chOff x="83" y="-63"/>
            <a:chExt cx="3683" cy="542"/>
          </a:xfrm>
        </p:grpSpPr>
        <p:grpSp>
          <p:nvGrpSpPr>
            <p:cNvPr id="32807" name="Group 2"/>
            <p:cNvGrpSpPr>
              <a:grpSpLocks/>
            </p:cNvGrpSpPr>
            <p:nvPr/>
          </p:nvGrpSpPr>
          <p:grpSpPr bwMode="auto">
            <a:xfrm>
              <a:off x="83" y="-63"/>
              <a:ext cx="3683" cy="453"/>
              <a:chOff x="83" y="-63"/>
              <a:chExt cx="3683" cy="453"/>
            </a:xfrm>
          </p:grpSpPr>
          <p:sp>
            <p:nvSpPr>
              <p:cNvPr id="32809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68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32810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32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2. Circuitos de corriente continua</a:t>
                </a:r>
              </a:p>
            </p:txBody>
          </p:sp>
        </p:grpSp>
        <p:pic>
          <p:nvPicPr>
            <p:cNvPr id="32808" name="5 Imagen" descr="ico_concepto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2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2.1 Circuito eléctrico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357188" y="1500188"/>
            <a:ext cx="83581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Es la </a:t>
            </a:r>
            <a:r>
              <a:rPr lang="es-ES" sz="2000" b="1"/>
              <a:t>asociación de elementos conductores</a:t>
            </a:r>
            <a:r>
              <a:rPr lang="es-ES" sz="2000"/>
              <a:t> que hace posible la circulación de una corriente eléctrica.</a:t>
            </a:r>
          </a:p>
          <a:p>
            <a:endParaRPr lang="es-ES_tradnl" sz="1400"/>
          </a:p>
          <a:p>
            <a:r>
              <a:rPr lang="es-ES_tradnl" sz="2000"/>
              <a:t>En todo circuito eléctrico los </a:t>
            </a:r>
            <a:r>
              <a:rPr lang="es-ES_tradnl" sz="2000" b="1"/>
              <a:t>consumos o resistencias</a:t>
            </a:r>
            <a:r>
              <a:rPr lang="es-ES_tradnl" sz="2000"/>
              <a:t> son elementos que </a:t>
            </a:r>
            <a:r>
              <a:rPr lang="es-ES_tradnl" sz="2000" b="1"/>
              <a:t>transforman la energía eléctrica</a:t>
            </a:r>
            <a:r>
              <a:rPr lang="es-ES_tradnl" sz="2000"/>
              <a:t> en algún otro tipo de energía. </a:t>
            </a:r>
          </a:p>
          <a:p>
            <a:endParaRPr lang="es-ES_tradnl" sz="1400"/>
          </a:p>
          <a:p>
            <a:r>
              <a:rPr lang="es-ES" sz="2000"/>
              <a:t>Los </a:t>
            </a:r>
            <a:r>
              <a:rPr lang="es-ES" sz="2000" b="1"/>
              <a:t>elementos básicos de un circuito</a:t>
            </a:r>
            <a:r>
              <a:rPr lang="es-ES" sz="2000"/>
              <a:t> eléctrico son: </a:t>
            </a:r>
            <a:r>
              <a:rPr lang="es-ES" sz="2000" b="1"/>
              <a:t>conductor</a:t>
            </a:r>
            <a:r>
              <a:rPr lang="es-ES" sz="2000"/>
              <a:t>, </a:t>
            </a:r>
            <a:r>
              <a:rPr lang="es-ES" sz="2000" b="1"/>
              <a:t>fuente de energía</a:t>
            </a:r>
            <a:r>
              <a:rPr lang="es-ES" sz="2000"/>
              <a:t>, y uno o más </a:t>
            </a:r>
            <a:r>
              <a:rPr lang="es-ES" sz="2000" b="1"/>
              <a:t>consumos o resistencias. </a:t>
            </a:r>
          </a:p>
          <a:p>
            <a:endParaRPr lang="es-ES" b="1"/>
          </a:p>
          <a:p>
            <a:endParaRPr lang="es-ES" b="1"/>
          </a:p>
          <a:p>
            <a:endParaRPr lang="es-ES" b="1"/>
          </a:p>
          <a:p>
            <a:r>
              <a:rPr lang="es-ES" b="1"/>
              <a:t> </a:t>
            </a:r>
            <a:endParaRPr lang="es-ES"/>
          </a:p>
        </p:txBody>
      </p:sp>
      <p:grpSp>
        <p:nvGrpSpPr>
          <p:cNvPr id="32774" name="36 Grupo"/>
          <p:cNvGrpSpPr>
            <a:grpSpLocks/>
          </p:cNvGrpSpPr>
          <p:nvPr/>
        </p:nvGrpSpPr>
        <p:grpSpPr bwMode="auto">
          <a:xfrm>
            <a:off x="1785938" y="3929063"/>
            <a:ext cx="2500312" cy="2714625"/>
            <a:chOff x="6143636" y="3571876"/>
            <a:chExt cx="2857520" cy="3000396"/>
          </a:xfrm>
        </p:grpSpPr>
        <p:pic>
          <p:nvPicPr>
            <p:cNvPr id="32800" name="Picture 4" descr="circuito-electri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611" y="3929066"/>
              <a:ext cx="2772545" cy="203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1" name="22 CuadroTexto"/>
            <p:cNvSpPr txBox="1">
              <a:spLocks noChangeArrowheads="1"/>
            </p:cNvSpPr>
            <p:nvPr/>
          </p:nvSpPr>
          <p:spPr bwMode="auto">
            <a:xfrm>
              <a:off x="6143636" y="3571876"/>
              <a:ext cx="10615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i="1"/>
                <a:t>Consumo</a:t>
              </a:r>
              <a:endParaRPr lang="es-CL" sz="1600" i="1"/>
            </a:p>
          </p:txBody>
        </p:sp>
        <p:sp>
          <p:nvSpPr>
            <p:cNvPr id="32802" name="23 CuadroTexto"/>
            <p:cNvSpPr txBox="1">
              <a:spLocks noChangeArrowheads="1"/>
            </p:cNvSpPr>
            <p:nvPr/>
          </p:nvSpPr>
          <p:spPr bwMode="auto">
            <a:xfrm>
              <a:off x="7643834" y="3631172"/>
              <a:ext cx="12490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i="1"/>
                <a:t>Conductor</a:t>
              </a:r>
              <a:endParaRPr lang="es-CL" i="1"/>
            </a:p>
          </p:txBody>
        </p:sp>
        <p:sp>
          <p:nvSpPr>
            <p:cNvPr id="32803" name="24 CuadroTexto"/>
            <p:cNvSpPr txBox="1">
              <a:spLocks noChangeArrowheads="1"/>
            </p:cNvSpPr>
            <p:nvPr/>
          </p:nvSpPr>
          <p:spPr bwMode="auto">
            <a:xfrm>
              <a:off x="6643702" y="6202940"/>
              <a:ext cx="20697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i="1"/>
                <a:t>Fuente de energía</a:t>
              </a:r>
              <a:endParaRPr lang="es-CL" i="1"/>
            </a:p>
          </p:txBody>
        </p:sp>
        <p:cxnSp>
          <p:nvCxnSpPr>
            <p:cNvPr id="26" name="25 Conector recto"/>
            <p:cNvCxnSpPr/>
            <p:nvPr/>
          </p:nvCxnSpPr>
          <p:spPr>
            <a:xfrm>
              <a:off x="6715140" y="3857878"/>
              <a:ext cx="286659" cy="21406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>
              <a:stCxn id="32802" idx="2"/>
            </p:cNvCxnSpPr>
            <p:nvPr/>
          </p:nvCxnSpPr>
          <p:spPr>
            <a:xfrm rot="5400000">
              <a:off x="7918980" y="4080685"/>
              <a:ext cx="429881" cy="268516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 flipH="1" flipV="1">
              <a:off x="7322352" y="6107888"/>
              <a:ext cx="286002" cy="70758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5" name="62 Grupo"/>
          <p:cNvGrpSpPr>
            <a:grpSpLocks/>
          </p:cNvGrpSpPr>
          <p:nvPr/>
        </p:nvGrpSpPr>
        <p:grpSpPr bwMode="auto">
          <a:xfrm>
            <a:off x="5286375" y="4143375"/>
            <a:ext cx="3429000" cy="2308225"/>
            <a:chOff x="5286380" y="4143380"/>
            <a:chExt cx="3429024" cy="2308324"/>
          </a:xfrm>
        </p:grpSpPr>
        <p:sp>
          <p:nvSpPr>
            <p:cNvPr id="32776" name="28 Rectángulo"/>
            <p:cNvSpPr>
              <a:spLocks noChangeArrowheads="1"/>
            </p:cNvSpPr>
            <p:nvPr/>
          </p:nvSpPr>
          <p:spPr bwMode="auto">
            <a:xfrm>
              <a:off x="5286380" y="4143380"/>
              <a:ext cx="3429024" cy="2308324"/>
            </a:xfrm>
            <a:prstGeom prst="rect">
              <a:avLst/>
            </a:prstGeom>
            <a:noFill/>
            <a:ln w="9525">
              <a:solidFill>
                <a:srgbClr val="4BB2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rgbClr val="005DA2"/>
                  </a:solidFill>
                </a:rPr>
                <a:t>Simbología</a:t>
              </a:r>
            </a:p>
            <a:p>
              <a:endParaRPr lang="es-ES" b="1"/>
            </a:p>
            <a:p>
              <a:endParaRPr lang="es-ES" b="1"/>
            </a:p>
            <a:p>
              <a:endParaRPr lang="es-ES" b="1"/>
            </a:p>
            <a:p>
              <a:endParaRPr lang="es-ES" b="1"/>
            </a:p>
            <a:p>
              <a:endParaRPr lang="es-ES" b="1"/>
            </a:p>
            <a:p>
              <a:endParaRPr lang="es-ES" b="1"/>
            </a:p>
            <a:p>
              <a:endParaRPr lang="es-ES"/>
            </a:p>
          </p:txBody>
        </p:sp>
        <p:grpSp>
          <p:nvGrpSpPr>
            <p:cNvPr id="32777" name="12 Grupo"/>
            <p:cNvGrpSpPr>
              <a:grpSpLocks/>
            </p:cNvGrpSpPr>
            <p:nvPr/>
          </p:nvGrpSpPr>
          <p:grpSpPr bwMode="auto">
            <a:xfrm rot="-5400000">
              <a:off x="7393798" y="4279117"/>
              <a:ext cx="214313" cy="857250"/>
              <a:chOff x="6929454" y="3104058"/>
              <a:chExt cx="214315" cy="857257"/>
            </a:xfrm>
          </p:grpSpPr>
          <p:cxnSp>
            <p:nvCxnSpPr>
              <p:cNvPr id="31" name="30 Conector recto"/>
              <p:cNvCxnSpPr/>
              <p:nvPr/>
            </p:nvCxnSpPr>
            <p:spPr>
              <a:xfrm rot="10800000" flipV="1">
                <a:off x="6921494" y="3104059"/>
                <a:ext cx="130182" cy="1111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6929431" y="3215186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rot="10800000" flipV="1">
                <a:off x="6929430" y="3286623"/>
                <a:ext cx="214324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>
                <a:off x="6929431" y="3358063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 rot="10800000" flipV="1">
                <a:off x="6929430" y="3429500"/>
                <a:ext cx="214324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>
                <a:off x="6929431" y="3500940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 rot="10800000" flipV="1">
                <a:off x="6929430" y="3572378"/>
                <a:ext cx="214324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>
                <a:off x="6929431" y="3643817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rot="10800000" flipV="1">
                <a:off x="6929430" y="3715255"/>
                <a:ext cx="214324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6929431" y="3786694"/>
                <a:ext cx="214324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 rot="5400000">
                <a:off x="7050089" y="3867656"/>
                <a:ext cx="103190" cy="841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778" name="24 CuadroTexto"/>
            <p:cNvSpPr txBox="1">
              <a:spLocks noChangeArrowheads="1"/>
            </p:cNvSpPr>
            <p:nvPr/>
          </p:nvSpPr>
          <p:spPr bwMode="auto">
            <a:xfrm>
              <a:off x="5500708" y="4529148"/>
              <a:ext cx="2000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000">
                  <a:latin typeface="Calibri" pitchFamily="34" charset="0"/>
                </a:rPr>
                <a:t>Resistencia</a:t>
              </a:r>
            </a:p>
          </p:txBody>
        </p:sp>
        <p:grpSp>
          <p:nvGrpSpPr>
            <p:cNvPr id="32779" name="62 Grupo"/>
            <p:cNvGrpSpPr>
              <a:grpSpLocks/>
            </p:cNvGrpSpPr>
            <p:nvPr/>
          </p:nvGrpSpPr>
          <p:grpSpPr bwMode="auto">
            <a:xfrm rot="-5400000">
              <a:off x="7221556" y="4808548"/>
              <a:ext cx="714374" cy="1012825"/>
              <a:chOff x="5858679" y="3929066"/>
              <a:chExt cx="714379" cy="1012832"/>
            </a:xfrm>
          </p:grpSpPr>
          <p:cxnSp>
            <p:nvCxnSpPr>
              <p:cNvPr id="44" name="43 Conector recto"/>
              <p:cNvCxnSpPr/>
              <p:nvPr/>
            </p:nvCxnSpPr>
            <p:spPr>
              <a:xfrm>
                <a:off x="5858618" y="4356110"/>
                <a:ext cx="571529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>
                <a:off x="6036426" y="4529150"/>
                <a:ext cx="214324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45 Conector recto"/>
              <p:cNvCxnSpPr/>
              <p:nvPr/>
            </p:nvCxnSpPr>
            <p:spPr>
              <a:xfrm rot="5400000" flipH="1" flipV="1">
                <a:off x="5937211" y="4142588"/>
                <a:ext cx="42863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Conector recto"/>
              <p:cNvCxnSpPr/>
              <p:nvPr/>
            </p:nvCxnSpPr>
            <p:spPr>
              <a:xfrm rot="5400000" flipH="1" flipV="1">
                <a:off x="5972930" y="4706952"/>
                <a:ext cx="35719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87" name="56 CuadroTexto"/>
              <p:cNvSpPr txBox="1">
                <a:spLocks noChangeArrowheads="1"/>
              </p:cNvSpPr>
              <p:nvPr/>
            </p:nvSpPr>
            <p:spPr bwMode="auto">
              <a:xfrm>
                <a:off x="6144430" y="4000505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32788" name="57 CuadroTexto"/>
              <p:cNvSpPr txBox="1">
                <a:spLocks noChangeArrowheads="1"/>
              </p:cNvSpPr>
              <p:nvPr/>
            </p:nvSpPr>
            <p:spPr bwMode="auto">
              <a:xfrm rot="5400000">
                <a:off x="6102640" y="4542918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</p:grpSp>
        <p:sp>
          <p:nvSpPr>
            <p:cNvPr id="32780" name="63 CuadroTexto"/>
            <p:cNvSpPr txBox="1">
              <a:spLocks noChangeArrowheads="1"/>
            </p:cNvSpPr>
            <p:nvPr/>
          </p:nvSpPr>
          <p:spPr bwMode="auto">
            <a:xfrm>
              <a:off x="5500694" y="5100652"/>
              <a:ext cx="2000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000">
                  <a:latin typeface="Calibri" pitchFamily="34" charset="0"/>
                </a:rPr>
                <a:t>Fuente</a:t>
              </a:r>
            </a:p>
          </p:txBody>
        </p:sp>
        <p:cxnSp>
          <p:nvCxnSpPr>
            <p:cNvPr id="59" name="58 Conector recto de flecha"/>
            <p:cNvCxnSpPr/>
            <p:nvPr/>
          </p:nvCxnSpPr>
          <p:spPr>
            <a:xfrm>
              <a:off x="7072331" y="6100852"/>
              <a:ext cx="1000132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782" name="74 CuadroTexto"/>
            <p:cNvSpPr txBox="1">
              <a:spLocks noChangeArrowheads="1"/>
            </p:cNvSpPr>
            <p:nvPr/>
          </p:nvSpPr>
          <p:spPr bwMode="auto">
            <a:xfrm>
              <a:off x="5500694" y="5886470"/>
              <a:ext cx="2000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000">
                  <a:latin typeface="Calibri" pitchFamily="34" charset="0"/>
                </a:rPr>
                <a:t>Corriente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597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4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795" name="Group 10"/>
          <p:cNvGrpSpPr>
            <a:grpSpLocks/>
          </p:cNvGrpSpPr>
          <p:nvPr/>
        </p:nvGrpSpPr>
        <p:grpSpPr bwMode="auto">
          <a:xfrm>
            <a:off x="131763" y="-100013"/>
            <a:ext cx="6583362" cy="860426"/>
            <a:chOff x="83" y="-63"/>
            <a:chExt cx="3683" cy="542"/>
          </a:xfrm>
        </p:grpSpPr>
        <p:grpSp>
          <p:nvGrpSpPr>
            <p:cNvPr id="33804" name="Group 2"/>
            <p:cNvGrpSpPr>
              <a:grpSpLocks/>
            </p:cNvGrpSpPr>
            <p:nvPr/>
          </p:nvGrpSpPr>
          <p:grpSpPr bwMode="auto">
            <a:xfrm>
              <a:off x="83" y="-63"/>
              <a:ext cx="3683" cy="453"/>
              <a:chOff x="83" y="-63"/>
              <a:chExt cx="3683" cy="453"/>
            </a:xfrm>
          </p:grpSpPr>
          <p:sp>
            <p:nvSpPr>
              <p:cNvPr id="33806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68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33807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32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2. Circuitos de corriente continua</a:t>
                </a:r>
              </a:p>
            </p:txBody>
          </p:sp>
        </p:grpSp>
        <p:pic>
          <p:nvPicPr>
            <p:cNvPr id="33805" name="5 Imagen" descr="ico_concepto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6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2.1 Circuito eléctrico</a:t>
            </a:r>
          </a:p>
        </p:txBody>
      </p:sp>
      <p:sp>
        <p:nvSpPr>
          <p:cNvPr id="33797" name="42 Rectángulo"/>
          <p:cNvSpPr>
            <a:spLocks noChangeArrowheads="1"/>
          </p:cNvSpPr>
          <p:nvPr/>
        </p:nvSpPr>
        <p:spPr bwMode="auto">
          <a:xfrm>
            <a:off x="357188" y="1052736"/>
            <a:ext cx="8215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dirty="0"/>
              <a:t>Existen tres maneras de conectar resistencias en un circuito: serie, paralelo y mixto. Dependiendo del tipo de conexión que presenten las resistencias será el comportamiento de la corriente y el voltaje en el circuito.</a:t>
            </a:r>
          </a:p>
        </p:txBody>
      </p:sp>
      <p:pic>
        <p:nvPicPr>
          <p:cNvPr id="33798" name="Imagen 4" descr="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60848"/>
            <a:ext cx="2206625" cy="2000250"/>
          </a:xfrm>
          <a:prstGeom prst="rect">
            <a:avLst/>
          </a:prstGeom>
          <a:noFill/>
          <a:ln w="9525">
            <a:solidFill>
              <a:srgbClr val="4BB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Imagen 5" descr="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738563" cy="1323975"/>
          </a:xfrm>
          <a:prstGeom prst="rect">
            <a:avLst/>
          </a:prstGeom>
          <a:noFill/>
          <a:ln w="9525">
            <a:solidFill>
              <a:srgbClr val="4BB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221088"/>
            <a:ext cx="4286250" cy="1619250"/>
          </a:xfrm>
          <a:prstGeom prst="rect">
            <a:avLst/>
          </a:prstGeom>
          <a:noFill/>
          <a:ln w="9525">
            <a:solidFill>
              <a:srgbClr val="4BB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46 CuadroTexto"/>
          <p:cNvSpPr txBox="1">
            <a:spLocks noChangeArrowheads="1"/>
          </p:cNvSpPr>
          <p:nvPr/>
        </p:nvSpPr>
        <p:spPr bwMode="auto">
          <a:xfrm>
            <a:off x="1285875" y="414908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005DA2"/>
                </a:solidFill>
              </a:rPr>
              <a:t>Circuito en serie</a:t>
            </a:r>
          </a:p>
        </p:txBody>
      </p:sp>
      <p:sp>
        <p:nvSpPr>
          <p:cNvPr id="33802" name="47 CuadroTexto"/>
          <p:cNvSpPr txBox="1">
            <a:spLocks noChangeArrowheads="1"/>
          </p:cNvSpPr>
          <p:nvPr/>
        </p:nvSpPr>
        <p:spPr bwMode="auto">
          <a:xfrm>
            <a:off x="5257800" y="3789040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005DA2"/>
                </a:solidFill>
              </a:rPr>
              <a:t>Circuito en paralelo</a:t>
            </a:r>
          </a:p>
        </p:txBody>
      </p:sp>
      <p:sp>
        <p:nvSpPr>
          <p:cNvPr id="33803" name="48 CuadroTexto"/>
          <p:cNvSpPr txBox="1">
            <a:spLocks noChangeArrowheads="1"/>
          </p:cNvSpPr>
          <p:nvPr/>
        </p:nvSpPr>
        <p:spPr bwMode="auto">
          <a:xfrm>
            <a:off x="5203825" y="594928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005DA2"/>
                </a:solidFill>
              </a:rPr>
              <a:t>Circuito mixto</a:t>
            </a:r>
          </a:p>
        </p:txBody>
      </p:sp>
    </p:spTree>
    <p:extLst>
      <p:ext uri="{BB962C8B-B14F-4D97-AF65-F5344CB8AC3E}">
        <p14:creationId xmlns:p14="http://schemas.microsoft.com/office/powerpoint/2010/main" val="2728243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3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131763" y="-100013"/>
            <a:ext cx="6583362" cy="860426"/>
            <a:chOff x="83" y="-63"/>
            <a:chExt cx="3683" cy="542"/>
          </a:xfrm>
        </p:grpSpPr>
        <p:grpSp>
          <p:nvGrpSpPr>
            <p:cNvPr id="7244" name="Group 2"/>
            <p:cNvGrpSpPr>
              <a:grpSpLocks/>
            </p:cNvGrpSpPr>
            <p:nvPr/>
          </p:nvGrpSpPr>
          <p:grpSpPr bwMode="auto">
            <a:xfrm>
              <a:off x="83" y="-63"/>
              <a:ext cx="3683" cy="453"/>
              <a:chOff x="83" y="-63"/>
              <a:chExt cx="3683" cy="453"/>
            </a:xfrm>
          </p:grpSpPr>
          <p:sp>
            <p:nvSpPr>
              <p:cNvPr id="7246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68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7247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32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2. Circuitos de corriente continua</a:t>
                </a:r>
              </a:p>
            </p:txBody>
          </p:sp>
        </p:grpSp>
        <p:pic>
          <p:nvPicPr>
            <p:cNvPr id="7245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5" name="40 CuadroTexto"/>
          <p:cNvSpPr txBox="1">
            <a:spLocks noChangeArrowheads="1"/>
          </p:cNvSpPr>
          <p:nvPr/>
        </p:nvSpPr>
        <p:spPr bwMode="auto">
          <a:xfrm>
            <a:off x="0" y="836712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2.2 Circuito en serie</a:t>
            </a:r>
          </a:p>
        </p:txBody>
      </p:sp>
      <p:sp>
        <p:nvSpPr>
          <p:cNvPr id="7176" name="42 Rectángulo"/>
          <p:cNvSpPr>
            <a:spLocks noChangeArrowheads="1"/>
          </p:cNvSpPr>
          <p:nvPr/>
        </p:nvSpPr>
        <p:spPr bwMode="auto">
          <a:xfrm>
            <a:off x="357188" y="1340768"/>
            <a:ext cx="8215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2000" dirty="0"/>
              <a:t>En un </a:t>
            </a:r>
            <a:r>
              <a:rPr lang="es-MX" sz="2000" b="1" dirty="0">
                <a:solidFill>
                  <a:srgbClr val="005DA2"/>
                </a:solidFill>
              </a:rPr>
              <a:t>circuito</a:t>
            </a:r>
            <a:r>
              <a:rPr lang="es-MX" sz="2000" dirty="0">
                <a:solidFill>
                  <a:srgbClr val="005DA2"/>
                </a:solidFill>
              </a:rPr>
              <a:t> </a:t>
            </a:r>
            <a:r>
              <a:rPr lang="es-MX" sz="2000" dirty="0"/>
              <a:t>en</a:t>
            </a:r>
            <a:r>
              <a:rPr lang="es-MX" sz="2000" dirty="0">
                <a:solidFill>
                  <a:srgbClr val="005DA2"/>
                </a:solidFill>
              </a:rPr>
              <a:t> </a:t>
            </a:r>
            <a:r>
              <a:rPr lang="es-MX" sz="2000" b="1" dirty="0">
                <a:solidFill>
                  <a:srgbClr val="005DA2"/>
                </a:solidFill>
              </a:rPr>
              <a:t>serie</a:t>
            </a:r>
            <a:r>
              <a:rPr lang="es-MX" sz="2000" dirty="0">
                <a:solidFill>
                  <a:srgbClr val="005DA2"/>
                </a:solidFill>
              </a:rPr>
              <a:t> </a:t>
            </a:r>
            <a:r>
              <a:rPr lang="es-MX" sz="2000" dirty="0"/>
              <a:t>las resistencias se conectan en forma sucesiva, de manera que en el camino entre una resistencia y la fuente de alimentación siempre hay otra resistencia que se interpone.</a:t>
            </a:r>
            <a:r>
              <a:rPr lang="es-ES" sz="2000" dirty="0"/>
              <a:t> Esquemáticamente:</a:t>
            </a:r>
            <a:endParaRPr lang="es-CL" sz="2000" dirty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929313" y="3143250"/>
          <a:ext cx="230981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5" imgW="1307880" imgH="228600" progId="Equation.DSMT4">
                  <p:embed/>
                </p:oleObj>
              </mc:Choice>
              <mc:Fallback>
                <p:oleObj name="Equation" r:id="rId5" imgW="1307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3143250"/>
                        <a:ext cx="2309812" cy="427038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5929313" y="3857625"/>
          <a:ext cx="22526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7" imgW="1104840" imgH="228600" progId="Equation.DSMT4">
                  <p:embed/>
                </p:oleObj>
              </mc:Choice>
              <mc:Fallback>
                <p:oleObj name="Equation" r:id="rId7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3857625"/>
                        <a:ext cx="2252662" cy="493713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5929313" y="4649788"/>
          <a:ext cx="24082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9" imgW="1180800" imgH="228600" progId="Equation.DSMT4">
                  <p:embed/>
                </p:oleObj>
              </mc:Choice>
              <mc:Fallback>
                <p:oleObj name="Equation" r:id="rId9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649788"/>
                        <a:ext cx="2408237" cy="493712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7" name="81 Grupo"/>
          <p:cNvGrpSpPr>
            <a:grpSpLocks/>
          </p:cNvGrpSpPr>
          <p:nvPr/>
        </p:nvGrpSpPr>
        <p:grpSpPr bwMode="auto">
          <a:xfrm>
            <a:off x="1000125" y="2636912"/>
            <a:ext cx="4286250" cy="3195638"/>
            <a:chOff x="1000125" y="2600325"/>
            <a:chExt cx="4286252" cy="3195651"/>
          </a:xfrm>
        </p:grpSpPr>
        <p:grpSp>
          <p:nvGrpSpPr>
            <p:cNvPr id="7178" name="74 Grupo"/>
            <p:cNvGrpSpPr>
              <a:grpSpLocks/>
            </p:cNvGrpSpPr>
            <p:nvPr/>
          </p:nvGrpSpPr>
          <p:grpSpPr bwMode="auto">
            <a:xfrm>
              <a:off x="1000125" y="2600325"/>
              <a:ext cx="4286252" cy="3195651"/>
              <a:chOff x="1000125" y="2600325"/>
              <a:chExt cx="4286252" cy="3195651"/>
            </a:xfrm>
          </p:grpSpPr>
          <p:grpSp>
            <p:nvGrpSpPr>
              <p:cNvPr id="7183" name="34 Grupo"/>
              <p:cNvGrpSpPr>
                <a:grpSpLocks/>
              </p:cNvGrpSpPr>
              <p:nvPr/>
            </p:nvGrpSpPr>
            <p:grpSpPr bwMode="auto">
              <a:xfrm rot="5400000">
                <a:off x="2928938" y="2671763"/>
                <a:ext cx="214312" cy="785812"/>
                <a:chOff x="6929454" y="3143248"/>
                <a:chExt cx="214314" cy="785818"/>
              </a:xfrm>
            </p:grpSpPr>
            <p:cxnSp>
              <p:nvCxnSpPr>
                <p:cNvPr id="15" name="14 Conector recto"/>
                <p:cNvCxnSpPr/>
                <p:nvPr/>
              </p:nvCxnSpPr>
              <p:spPr>
                <a:xfrm rot="10800000" flipV="1">
                  <a:off x="6923105" y="3143246"/>
                  <a:ext cx="142877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15 Conector recto"/>
                <p:cNvCxnSpPr/>
                <p:nvPr/>
              </p:nvCxnSpPr>
              <p:spPr>
                <a:xfrm>
                  <a:off x="6923105" y="3214684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16 Conector recto"/>
                <p:cNvCxnSpPr/>
                <p:nvPr/>
              </p:nvCxnSpPr>
              <p:spPr>
                <a:xfrm rot="10800000" flipV="1">
                  <a:off x="6923105" y="3286122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17 Conector recto"/>
                <p:cNvCxnSpPr/>
                <p:nvPr/>
              </p:nvCxnSpPr>
              <p:spPr>
                <a:xfrm>
                  <a:off x="6923105" y="3357560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18 Conector recto"/>
                <p:cNvCxnSpPr/>
                <p:nvPr/>
              </p:nvCxnSpPr>
              <p:spPr>
                <a:xfrm rot="10800000" flipV="1">
                  <a:off x="6929455" y="3428998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19 Conector recto"/>
                <p:cNvCxnSpPr/>
                <p:nvPr/>
              </p:nvCxnSpPr>
              <p:spPr>
                <a:xfrm>
                  <a:off x="6929456" y="3500436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20 Conector recto"/>
                <p:cNvCxnSpPr/>
                <p:nvPr/>
              </p:nvCxnSpPr>
              <p:spPr>
                <a:xfrm rot="10800000" flipV="1">
                  <a:off x="6929455" y="3571874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21 Conector recto"/>
                <p:cNvCxnSpPr/>
                <p:nvPr/>
              </p:nvCxnSpPr>
              <p:spPr>
                <a:xfrm>
                  <a:off x="6929456" y="3643312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22 Conector recto"/>
                <p:cNvCxnSpPr/>
                <p:nvPr/>
              </p:nvCxnSpPr>
              <p:spPr>
                <a:xfrm rot="10800000" flipV="1">
                  <a:off x="6929455" y="3714750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23 Conector recto"/>
                <p:cNvCxnSpPr/>
                <p:nvPr/>
              </p:nvCxnSpPr>
              <p:spPr>
                <a:xfrm>
                  <a:off x="6929456" y="3786188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24 Conector recto"/>
                <p:cNvCxnSpPr/>
                <p:nvPr/>
              </p:nvCxnSpPr>
              <p:spPr>
                <a:xfrm rot="5400000">
                  <a:off x="7072333" y="3857627"/>
                  <a:ext cx="71438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25 Conector recto"/>
              <p:cNvCxnSpPr/>
              <p:nvPr/>
            </p:nvCxnSpPr>
            <p:spPr>
              <a:xfrm>
                <a:off x="1285875" y="3886205"/>
                <a:ext cx="571500" cy="158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>
                <a:off x="1428750" y="4171956"/>
                <a:ext cx="214313" cy="158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 rot="5400000" flipH="1" flipV="1">
                <a:off x="1177924" y="3494092"/>
                <a:ext cx="785816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>
                <a:off x="1571625" y="3100390"/>
                <a:ext cx="1071564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>
                <a:off x="3429001" y="3100390"/>
                <a:ext cx="1357314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 rot="5400000">
                <a:off x="4465638" y="3422653"/>
                <a:ext cx="642941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90" name="51 Grupo"/>
              <p:cNvGrpSpPr>
                <a:grpSpLocks/>
              </p:cNvGrpSpPr>
              <p:nvPr/>
            </p:nvGrpSpPr>
            <p:grpSpPr bwMode="auto">
              <a:xfrm>
                <a:off x="4656138" y="3743325"/>
                <a:ext cx="214312" cy="857250"/>
                <a:chOff x="6929454" y="3104058"/>
                <a:chExt cx="214315" cy="857257"/>
              </a:xfrm>
            </p:grpSpPr>
            <p:cxnSp>
              <p:nvCxnSpPr>
                <p:cNvPr id="33" name="32 Conector recto"/>
                <p:cNvCxnSpPr/>
                <p:nvPr/>
              </p:nvCxnSpPr>
              <p:spPr>
                <a:xfrm rot="10800000" flipV="1">
                  <a:off x="6929456" y="3104063"/>
                  <a:ext cx="130177" cy="11112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33 Conector recto"/>
                <p:cNvCxnSpPr/>
                <p:nvPr/>
              </p:nvCxnSpPr>
              <p:spPr>
                <a:xfrm>
                  <a:off x="6929456" y="3215189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34 Conector recto"/>
                <p:cNvCxnSpPr/>
                <p:nvPr/>
              </p:nvCxnSpPr>
              <p:spPr>
                <a:xfrm rot="10800000" flipV="1">
                  <a:off x="6929456" y="3286628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35 Conector recto"/>
                <p:cNvCxnSpPr/>
                <p:nvPr/>
              </p:nvCxnSpPr>
              <p:spPr>
                <a:xfrm>
                  <a:off x="6929456" y="3358066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36 Conector recto"/>
                <p:cNvCxnSpPr/>
                <p:nvPr/>
              </p:nvCxnSpPr>
              <p:spPr>
                <a:xfrm rot="10800000" flipV="1">
                  <a:off x="6929456" y="3429505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37 Conector recto"/>
                <p:cNvCxnSpPr/>
                <p:nvPr/>
              </p:nvCxnSpPr>
              <p:spPr>
                <a:xfrm>
                  <a:off x="6929456" y="3500943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38 Conector recto"/>
                <p:cNvCxnSpPr/>
                <p:nvPr/>
              </p:nvCxnSpPr>
              <p:spPr>
                <a:xfrm rot="10800000" flipV="1">
                  <a:off x="6929456" y="3572381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Conector recto"/>
                <p:cNvCxnSpPr/>
                <p:nvPr/>
              </p:nvCxnSpPr>
              <p:spPr>
                <a:xfrm>
                  <a:off x="6929456" y="3643819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40 Conector recto"/>
                <p:cNvCxnSpPr/>
                <p:nvPr/>
              </p:nvCxnSpPr>
              <p:spPr>
                <a:xfrm rot="10800000" flipV="1">
                  <a:off x="6929456" y="3715258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41 Conector recto"/>
                <p:cNvCxnSpPr/>
                <p:nvPr/>
              </p:nvCxnSpPr>
              <p:spPr>
                <a:xfrm>
                  <a:off x="6929456" y="3786696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42 Conector recto"/>
                <p:cNvCxnSpPr/>
                <p:nvPr/>
              </p:nvCxnSpPr>
              <p:spPr>
                <a:xfrm rot="5400000">
                  <a:off x="7050108" y="3867660"/>
                  <a:ext cx="103188" cy="841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43 Conector recto"/>
              <p:cNvCxnSpPr/>
              <p:nvPr/>
            </p:nvCxnSpPr>
            <p:spPr>
              <a:xfrm rot="5400000">
                <a:off x="4464050" y="4922847"/>
                <a:ext cx="644528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 rot="10800000">
                <a:off x="3714751" y="5243524"/>
                <a:ext cx="1071564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93" name="67 Grupo"/>
              <p:cNvGrpSpPr>
                <a:grpSpLocks/>
              </p:cNvGrpSpPr>
              <p:nvPr/>
            </p:nvGrpSpPr>
            <p:grpSpPr bwMode="auto">
              <a:xfrm rot="5400000">
                <a:off x="3178969" y="4785519"/>
                <a:ext cx="214312" cy="857250"/>
                <a:chOff x="6929454" y="3097937"/>
                <a:chExt cx="214314" cy="857257"/>
              </a:xfrm>
            </p:grpSpPr>
            <p:cxnSp>
              <p:nvCxnSpPr>
                <p:cNvPr id="47" name="46 Conector recto"/>
                <p:cNvCxnSpPr/>
                <p:nvPr/>
              </p:nvCxnSpPr>
              <p:spPr>
                <a:xfrm rot="10800000" flipV="1">
                  <a:off x="6954864" y="3097935"/>
                  <a:ext cx="111127" cy="11112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47 Conector recto"/>
                <p:cNvCxnSpPr/>
                <p:nvPr/>
              </p:nvCxnSpPr>
              <p:spPr>
                <a:xfrm>
                  <a:off x="6929463" y="3221761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48 Conector recto"/>
                <p:cNvCxnSpPr/>
                <p:nvPr/>
              </p:nvCxnSpPr>
              <p:spPr>
                <a:xfrm rot="10800000" flipV="1">
                  <a:off x="6929464" y="3293199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49 Conector recto"/>
                <p:cNvCxnSpPr/>
                <p:nvPr/>
              </p:nvCxnSpPr>
              <p:spPr>
                <a:xfrm>
                  <a:off x="6929463" y="3364637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50 Conector recto"/>
                <p:cNvCxnSpPr/>
                <p:nvPr/>
              </p:nvCxnSpPr>
              <p:spPr>
                <a:xfrm rot="10800000" flipV="1">
                  <a:off x="6929464" y="3436075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51 Conector recto"/>
                <p:cNvCxnSpPr/>
                <p:nvPr/>
              </p:nvCxnSpPr>
              <p:spPr>
                <a:xfrm>
                  <a:off x="6929463" y="3507513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52 Conector recto"/>
                <p:cNvCxnSpPr/>
                <p:nvPr/>
              </p:nvCxnSpPr>
              <p:spPr>
                <a:xfrm rot="10800000" flipV="1">
                  <a:off x="6929464" y="3578951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Conector recto"/>
                <p:cNvCxnSpPr/>
                <p:nvPr/>
              </p:nvCxnSpPr>
              <p:spPr>
                <a:xfrm>
                  <a:off x="6929463" y="3650390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54 Conector recto"/>
                <p:cNvCxnSpPr/>
                <p:nvPr/>
              </p:nvCxnSpPr>
              <p:spPr>
                <a:xfrm rot="10800000" flipV="1">
                  <a:off x="6929464" y="3721828"/>
                  <a:ext cx="214315" cy="7143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Conector recto"/>
                <p:cNvCxnSpPr/>
                <p:nvPr/>
              </p:nvCxnSpPr>
              <p:spPr>
                <a:xfrm>
                  <a:off x="6929463" y="3793266"/>
                  <a:ext cx="214315" cy="7143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"/>
                <p:cNvCxnSpPr/>
                <p:nvPr/>
              </p:nvCxnSpPr>
              <p:spPr>
                <a:xfrm rot="5400000">
                  <a:off x="7056465" y="3874229"/>
                  <a:ext cx="96839" cy="77788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57 Conector recto"/>
              <p:cNvCxnSpPr/>
              <p:nvPr/>
            </p:nvCxnSpPr>
            <p:spPr>
              <a:xfrm rot="10800000">
                <a:off x="1571625" y="5243524"/>
                <a:ext cx="1285876" cy="158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 rot="5400000" flipH="1" flipV="1">
                <a:off x="1036635" y="4708535"/>
                <a:ext cx="1069979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Conector recto"/>
              <p:cNvCxnSpPr/>
              <p:nvPr/>
            </p:nvCxnSpPr>
            <p:spPr>
              <a:xfrm rot="5400000" flipH="1" flipV="1">
                <a:off x="2857501" y="5243524"/>
                <a:ext cx="1587" cy="158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7" name="94 CuadroTexto"/>
              <p:cNvSpPr txBox="1">
                <a:spLocks noChangeArrowheads="1"/>
              </p:cNvSpPr>
              <p:nvPr/>
            </p:nvSpPr>
            <p:spPr bwMode="auto">
              <a:xfrm>
                <a:off x="1000125" y="3814763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198" name="95 CuadroTexto"/>
              <p:cNvSpPr txBox="1">
                <a:spLocks noChangeArrowheads="1"/>
              </p:cNvSpPr>
              <p:nvPr/>
            </p:nvSpPr>
            <p:spPr bwMode="auto">
              <a:xfrm>
                <a:off x="1571625" y="3600450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7199" name="96 CuadroTexto"/>
              <p:cNvSpPr txBox="1">
                <a:spLocks noChangeArrowheads="1"/>
              </p:cNvSpPr>
              <p:nvPr/>
            </p:nvSpPr>
            <p:spPr bwMode="auto">
              <a:xfrm>
                <a:off x="1571625" y="4029075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7200" name="97 CuadroTexto"/>
              <p:cNvSpPr txBox="1">
                <a:spLocks noChangeArrowheads="1"/>
              </p:cNvSpPr>
              <p:nvPr/>
            </p:nvSpPr>
            <p:spPr bwMode="auto">
              <a:xfrm>
                <a:off x="3000364" y="5429264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i="1">
                    <a:latin typeface="Calibri" pitchFamily="34" charset="0"/>
                  </a:rPr>
                  <a:t>R</a:t>
                </a:r>
                <a:r>
                  <a:rPr lang="es-CL" i="1" baseline="-2500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7201" name="98 CuadroTexto"/>
              <p:cNvSpPr txBox="1">
                <a:spLocks noChangeArrowheads="1"/>
              </p:cNvSpPr>
              <p:nvPr/>
            </p:nvSpPr>
            <p:spPr bwMode="auto">
              <a:xfrm>
                <a:off x="3071813" y="3600450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i</a:t>
                </a:r>
                <a:r>
                  <a:rPr lang="es-CL" i="1" baseline="-25000">
                    <a:latin typeface="Calibri" pitchFamily="34" charset="0"/>
                  </a:rPr>
                  <a:t>3</a:t>
                </a:r>
                <a:endParaRPr lang="es-CL">
                  <a:latin typeface="Calibri" pitchFamily="34" charset="0"/>
                </a:endParaRPr>
              </a:p>
            </p:txBody>
          </p:sp>
          <p:cxnSp>
            <p:nvCxnSpPr>
              <p:cNvPr id="66" name="65 Conector recto de flecha"/>
              <p:cNvCxnSpPr/>
              <p:nvPr/>
            </p:nvCxnSpPr>
            <p:spPr>
              <a:xfrm flipH="1">
                <a:off x="2571751" y="3529017"/>
                <a:ext cx="1214439" cy="1587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203" name="100 CuadroTexto"/>
              <p:cNvSpPr txBox="1">
                <a:spLocks noChangeArrowheads="1"/>
              </p:cNvSpPr>
              <p:nvPr/>
            </p:nvSpPr>
            <p:spPr bwMode="auto">
              <a:xfrm>
                <a:off x="4500565" y="4386263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7204" name="101 CuadroTexto"/>
              <p:cNvSpPr txBox="1">
                <a:spLocks noChangeArrowheads="1"/>
              </p:cNvSpPr>
              <p:nvPr/>
            </p:nvSpPr>
            <p:spPr bwMode="auto">
              <a:xfrm>
                <a:off x="4429124" y="3529013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7205" name="102 CuadroTexto"/>
              <p:cNvSpPr txBox="1">
                <a:spLocks noChangeArrowheads="1"/>
              </p:cNvSpPr>
              <p:nvPr/>
            </p:nvSpPr>
            <p:spPr bwMode="auto">
              <a:xfrm>
                <a:off x="3571875" y="4848238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7206" name="103 CuadroTexto"/>
              <p:cNvSpPr txBox="1">
                <a:spLocks noChangeArrowheads="1"/>
              </p:cNvSpPr>
              <p:nvPr/>
            </p:nvSpPr>
            <p:spPr bwMode="auto">
              <a:xfrm>
                <a:off x="2714625" y="4848238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7207" name="104 CuadroTexto"/>
              <p:cNvSpPr txBox="1">
                <a:spLocks noChangeArrowheads="1"/>
              </p:cNvSpPr>
              <p:nvPr/>
            </p:nvSpPr>
            <p:spPr bwMode="auto">
              <a:xfrm>
                <a:off x="3429000" y="3100388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7208" name="105 CuadroTexto"/>
              <p:cNvSpPr txBox="1">
                <a:spLocks noChangeArrowheads="1"/>
              </p:cNvSpPr>
              <p:nvPr/>
            </p:nvSpPr>
            <p:spPr bwMode="auto">
              <a:xfrm>
                <a:off x="2428875" y="3100388"/>
                <a:ext cx="428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7209" name="106 CuadroTexto"/>
              <p:cNvSpPr txBox="1">
                <a:spLocks noChangeArrowheads="1"/>
              </p:cNvSpPr>
              <p:nvPr/>
            </p:nvSpPr>
            <p:spPr bwMode="auto">
              <a:xfrm>
                <a:off x="4857752" y="3929066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i="1">
                    <a:latin typeface="Calibri" pitchFamily="34" charset="0"/>
                  </a:rPr>
                  <a:t>R</a:t>
                </a:r>
                <a:r>
                  <a:rPr lang="es-CL" i="1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7210" name="107 CuadroTexto"/>
              <p:cNvSpPr txBox="1">
                <a:spLocks noChangeArrowheads="1"/>
              </p:cNvSpPr>
              <p:nvPr/>
            </p:nvSpPr>
            <p:spPr bwMode="auto">
              <a:xfrm>
                <a:off x="2857500" y="2600325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i="1">
                    <a:latin typeface="Calibri" pitchFamily="34" charset="0"/>
                  </a:rPr>
                  <a:t>R</a:t>
                </a:r>
                <a:r>
                  <a:rPr lang="es-CL" i="1" baseline="-2500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179" name="98 CuadroTexto"/>
            <p:cNvSpPr txBox="1">
              <a:spLocks noChangeArrowheads="1"/>
            </p:cNvSpPr>
            <p:nvPr/>
          </p:nvSpPr>
          <p:spPr bwMode="auto">
            <a:xfrm>
              <a:off x="3071802" y="4500570"/>
              <a:ext cx="428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i</a:t>
              </a:r>
              <a:r>
                <a:rPr lang="es-CL" i="1" baseline="-25000">
                  <a:latin typeface="Calibri" pitchFamily="34" charset="0"/>
                </a:rPr>
                <a:t>1</a:t>
              </a:r>
              <a:endParaRPr lang="es-CL">
                <a:latin typeface="Calibri" pitchFamily="34" charset="0"/>
              </a:endParaRPr>
            </a:p>
          </p:txBody>
        </p:sp>
        <p:sp>
          <p:nvSpPr>
            <p:cNvPr id="7180" name="98 CuadroTexto"/>
            <p:cNvSpPr txBox="1">
              <a:spLocks noChangeArrowheads="1"/>
            </p:cNvSpPr>
            <p:nvPr/>
          </p:nvSpPr>
          <p:spPr bwMode="auto">
            <a:xfrm>
              <a:off x="4000496" y="4000504"/>
              <a:ext cx="428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i</a:t>
              </a:r>
              <a:r>
                <a:rPr lang="es-CL" i="1" baseline="-25000">
                  <a:latin typeface="Calibri" pitchFamily="34" charset="0"/>
                </a:rPr>
                <a:t>2</a:t>
              </a:r>
              <a:endParaRPr lang="es-CL">
                <a:latin typeface="Calibri" pitchFamily="34" charset="0"/>
              </a:endParaRPr>
            </a:p>
          </p:txBody>
        </p:sp>
        <p:cxnSp>
          <p:nvCxnSpPr>
            <p:cNvPr id="79" name="78 Conector recto de flecha"/>
            <p:cNvCxnSpPr/>
            <p:nvPr/>
          </p:nvCxnSpPr>
          <p:spPr>
            <a:xfrm rot="16200000" flipV="1">
              <a:off x="4164808" y="4193387"/>
              <a:ext cx="538164" cy="952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80 Conector recto de flecha"/>
            <p:cNvCxnSpPr/>
            <p:nvPr/>
          </p:nvCxnSpPr>
          <p:spPr>
            <a:xfrm flipH="1">
              <a:off x="2724151" y="4856172"/>
              <a:ext cx="1214439" cy="1587"/>
            </a:xfrm>
            <a:prstGeom prst="straightConnector1">
              <a:avLst/>
            </a:prstGeom>
            <a:ln>
              <a:solidFill>
                <a:srgbClr val="92D050"/>
              </a:solidFill>
              <a:headEnd type="triangle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42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8625" y="1428750"/>
            <a:ext cx="83581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Una </a:t>
            </a:r>
            <a:r>
              <a:rPr lang="es-ES" sz="2000" b="1"/>
              <a:t>corriente eléctrica </a:t>
            </a:r>
            <a:r>
              <a:rPr lang="es-ES" sz="2000"/>
              <a:t>es</a:t>
            </a:r>
            <a:r>
              <a:rPr lang="es-ES" sz="2000" b="1"/>
              <a:t> </a:t>
            </a:r>
            <a:r>
              <a:rPr lang="es-ES" sz="2000"/>
              <a:t>un </a:t>
            </a:r>
            <a:r>
              <a:rPr lang="es-ES" sz="2000" b="1"/>
              <a:t>flujo de electrones</a:t>
            </a:r>
            <a:r>
              <a:rPr lang="es-ES" sz="2000"/>
              <a:t> que circulan a través un material conductor. Se define también como el </a:t>
            </a:r>
            <a:r>
              <a:rPr lang="es-ES" sz="2000" b="1"/>
              <a:t>transporte de carga eléctrica</a:t>
            </a:r>
            <a:r>
              <a:rPr lang="es-ES" sz="2000"/>
              <a:t> </a:t>
            </a:r>
            <a:r>
              <a:rPr lang="es-ES" sz="2000" b="1"/>
              <a:t>de un punto a otro</a:t>
            </a:r>
            <a:r>
              <a:rPr lang="es-ES" sz="2000"/>
              <a:t>. </a:t>
            </a:r>
            <a:endParaRPr lang="es-CL" sz="2000"/>
          </a:p>
        </p:txBody>
      </p:sp>
      <p:grpSp>
        <p:nvGrpSpPr>
          <p:cNvPr id="2054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2058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2060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2061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2059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1.1 Intensidad de corriente eléctrica</a:t>
            </a:r>
          </a:p>
        </p:txBody>
      </p:sp>
      <p:pic>
        <p:nvPicPr>
          <p:cNvPr id="205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428875"/>
            <a:ext cx="36433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19 Rectángulo"/>
          <p:cNvSpPr>
            <a:spLocks noChangeArrowheads="1"/>
          </p:cNvSpPr>
          <p:nvPr/>
        </p:nvSpPr>
        <p:spPr bwMode="auto">
          <a:xfrm>
            <a:off x="500063" y="2571750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/>
              <a:t>Para medir o cuantificar una corriente eléctrica se utiliza el concepto de “intensidad de corriente eléctrica”. Esta magnitud se define como: </a:t>
            </a:r>
            <a:r>
              <a:rPr lang="es-ES" b="1"/>
              <a:t>la carga total que circula a través de la sección transversal de un conductor, por unidad de tiempo. </a:t>
            </a:r>
            <a:r>
              <a:rPr lang="es-ES"/>
              <a:t>Se simboliza por “</a:t>
            </a:r>
            <a:r>
              <a:rPr lang="es-ES" b="1">
                <a:latin typeface="Cambria" pitchFamily="18" charset="0"/>
              </a:rPr>
              <a:t>i</a:t>
            </a:r>
            <a:r>
              <a:rPr lang="es-ES"/>
              <a:t>”.</a:t>
            </a:r>
            <a:endParaRPr lang="es-CL"/>
          </a:p>
        </p:txBody>
      </p:sp>
      <p:graphicFrame>
        <p:nvGraphicFramePr>
          <p:cNvPr id="2050" name="Object 17"/>
          <p:cNvGraphicFramePr>
            <a:graphicFrameLocks noChangeAspect="1"/>
          </p:cNvGraphicFramePr>
          <p:nvPr/>
        </p:nvGraphicFramePr>
        <p:xfrm>
          <a:off x="5357813" y="4500563"/>
          <a:ext cx="142875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cuación" r:id="rId6" imgW="342720" imgH="393480" progId="Equation.3">
                  <p:embed/>
                </p:oleObj>
              </mc:Choice>
              <mc:Fallback>
                <p:oleObj name="Ecuación" r:id="rId6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4500563"/>
                        <a:ext cx="1428750" cy="1582737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9525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9" name="Object 22"/>
          <p:cNvGraphicFramePr>
            <a:graphicFrameLocks noChangeAspect="1"/>
          </p:cNvGraphicFramePr>
          <p:nvPr/>
        </p:nvGraphicFramePr>
        <p:xfrm>
          <a:off x="476250" y="5175250"/>
          <a:ext cx="3159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cuación" r:id="rId8" imgW="2527200" imgH="749160" progId="Equation.3">
                  <p:embed/>
                </p:oleObj>
              </mc:Choice>
              <mc:Fallback>
                <p:oleObj name="Ecuación" r:id="rId8" imgW="252720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5175250"/>
                        <a:ext cx="31591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08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uario\Desktop\circuitos-ser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16136" y="2132856"/>
            <a:ext cx="5736184" cy="36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83671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Determine la intensidad que circula por el siguiente esquema eléctrico.</a:t>
            </a:r>
          </a:p>
        </p:txBody>
      </p:sp>
    </p:spTree>
    <p:extLst>
      <p:ext uri="{BB962C8B-B14F-4D97-AF65-F5344CB8AC3E}">
        <p14:creationId xmlns:p14="http://schemas.microsoft.com/office/powerpoint/2010/main" val="3804609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uario\Desktop\elec_cto_seri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272808" cy="42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87624" y="908720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Resuelva el siguiente circuito en serie</a:t>
            </a:r>
            <a:r>
              <a:rPr lang="es-MX" sz="2800" dirty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4794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uario\Desktop\ser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1238"/>
            <a:ext cx="6840760" cy="37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1033517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Determine la intensidad y compruebe el circuito mediante el voltaje total</a:t>
            </a:r>
          </a:p>
        </p:txBody>
      </p:sp>
    </p:spTree>
    <p:extLst>
      <p:ext uri="{BB962C8B-B14F-4D97-AF65-F5344CB8AC3E}">
        <p14:creationId xmlns:p14="http://schemas.microsoft.com/office/powerpoint/2010/main" val="281373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uario\Desktop\w_electrotecnia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704856" cy="40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69269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Determine el voltaje en cada resistencia y el voltaje total, si la intensidad de corriente es de 0,25 A.</a:t>
            </a:r>
          </a:p>
        </p:txBody>
      </p:sp>
    </p:spTree>
    <p:extLst>
      <p:ext uri="{BB962C8B-B14F-4D97-AF65-F5344CB8AC3E}">
        <p14:creationId xmlns:p14="http://schemas.microsoft.com/office/powerpoint/2010/main" val="3441110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7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131763" y="-100013"/>
            <a:ext cx="6583362" cy="860426"/>
            <a:chOff x="83" y="-63"/>
            <a:chExt cx="3683" cy="542"/>
          </a:xfrm>
        </p:grpSpPr>
        <p:grpSp>
          <p:nvGrpSpPr>
            <p:cNvPr id="8268" name="Group 2"/>
            <p:cNvGrpSpPr>
              <a:grpSpLocks/>
            </p:cNvGrpSpPr>
            <p:nvPr/>
          </p:nvGrpSpPr>
          <p:grpSpPr bwMode="auto">
            <a:xfrm>
              <a:off x="83" y="-63"/>
              <a:ext cx="3683" cy="453"/>
              <a:chOff x="83" y="-63"/>
              <a:chExt cx="3683" cy="453"/>
            </a:xfrm>
          </p:grpSpPr>
          <p:sp>
            <p:nvSpPr>
              <p:cNvPr id="8270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68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8271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32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2. Circuitos de corriente continua</a:t>
                </a:r>
              </a:p>
            </p:txBody>
          </p:sp>
        </p:grpSp>
        <p:pic>
          <p:nvPicPr>
            <p:cNvPr id="8269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2.3 Circuito en paralelo</a:t>
            </a:r>
          </a:p>
        </p:txBody>
      </p:sp>
      <p:sp>
        <p:nvSpPr>
          <p:cNvPr id="8200" name="42 Rectángulo"/>
          <p:cNvSpPr>
            <a:spLocks noChangeArrowheads="1"/>
          </p:cNvSpPr>
          <p:nvPr/>
        </p:nvSpPr>
        <p:spPr bwMode="auto">
          <a:xfrm>
            <a:off x="357188" y="1285875"/>
            <a:ext cx="8215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/>
              <a:t>Cuando las resistencias están dispuestas de tal forma que ninguna se interpone en el camino de otra para llegar a la fuente, se dice que se encuentran conectadas en </a:t>
            </a:r>
            <a:r>
              <a:rPr lang="es-ES" sz="2000" b="1">
                <a:solidFill>
                  <a:srgbClr val="005DA2"/>
                </a:solidFill>
              </a:rPr>
              <a:t>paralelo</a:t>
            </a:r>
            <a:r>
              <a:rPr lang="es-ES" sz="2000"/>
              <a:t>.</a:t>
            </a:r>
            <a:r>
              <a:rPr lang="es-CL" sz="2000"/>
              <a:t> </a:t>
            </a:r>
          </a:p>
          <a:p>
            <a:r>
              <a:rPr lang="es-CL" sz="2000"/>
              <a:t>Esquemáticamente</a:t>
            </a:r>
            <a:r>
              <a:rPr lang="es-ES" sz="2000"/>
              <a:t>:</a:t>
            </a:r>
            <a:endParaRPr lang="es-CL" sz="200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929313" y="2928938"/>
          <a:ext cx="25114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Equation" r:id="rId5" imgW="1422360" imgH="431640" progId="Equation.DSMT4">
                  <p:embed/>
                </p:oleObj>
              </mc:Choice>
              <mc:Fallback>
                <p:oleObj name="Equation" r:id="rId5" imgW="1422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2928938"/>
                        <a:ext cx="2511425" cy="806450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5940425" y="3929063"/>
          <a:ext cx="21748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7" imgW="1066680" imgH="228600" progId="Equation.DSMT4">
                  <p:embed/>
                </p:oleObj>
              </mc:Choice>
              <mc:Fallback>
                <p:oleObj name="Equation" r:id="rId7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929063"/>
                        <a:ext cx="2174875" cy="493712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940425" y="4714875"/>
          <a:ext cx="24860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9" imgW="1218960" imgH="228600" progId="Equation.DSMT4">
                  <p:embed/>
                </p:oleObj>
              </mc:Choice>
              <mc:Fallback>
                <p:oleObj name="Equation" r:id="rId9" imgW="1218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714875"/>
                        <a:ext cx="2486025" cy="493713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38100" cmpd="dbl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1" name="76 Grupo"/>
          <p:cNvGrpSpPr>
            <a:grpSpLocks/>
          </p:cNvGrpSpPr>
          <p:nvPr/>
        </p:nvGrpSpPr>
        <p:grpSpPr bwMode="auto">
          <a:xfrm>
            <a:off x="684213" y="2928938"/>
            <a:ext cx="4316412" cy="3005137"/>
            <a:chOff x="684213" y="3789363"/>
            <a:chExt cx="3644900" cy="2144712"/>
          </a:xfrm>
        </p:grpSpPr>
        <p:cxnSp>
          <p:nvCxnSpPr>
            <p:cNvPr id="14" name="13 Conector recto"/>
            <p:cNvCxnSpPr/>
            <p:nvPr/>
          </p:nvCxnSpPr>
          <p:spPr>
            <a:xfrm>
              <a:off x="969745" y="4575644"/>
              <a:ext cx="571066" cy="113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1113183" y="4861153"/>
              <a:ext cx="214485" cy="113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>
              <a:cxnSpLocks noChangeShapeType="1"/>
            </p:cNvCxnSpPr>
            <p:nvPr/>
          </p:nvCxnSpPr>
          <p:spPr bwMode="auto">
            <a:xfrm flipV="1">
              <a:off x="1255279" y="3789363"/>
              <a:ext cx="2681" cy="786281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17" name="16 Conector recto"/>
            <p:cNvCxnSpPr>
              <a:cxnSpLocks noChangeShapeType="1"/>
            </p:cNvCxnSpPr>
            <p:nvPr/>
          </p:nvCxnSpPr>
          <p:spPr bwMode="auto">
            <a:xfrm flipV="1">
              <a:off x="1255279" y="4861153"/>
              <a:ext cx="2681" cy="1071790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sp>
          <p:nvSpPr>
            <p:cNvPr id="8209" name="14 CuadroTexto"/>
            <p:cNvSpPr txBox="1">
              <a:spLocks noChangeArrowheads="1"/>
            </p:cNvSpPr>
            <p:nvPr/>
          </p:nvSpPr>
          <p:spPr bwMode="auto">
            <a:xfrm>
              <a:off x="684213" y="4503738"/>
              <a:ext cx="428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V</a:t>
              </a:r>
            </a:p>
          </p:txBody>
        </p:sp>
        <p:sp>
          <p:nvSpPr>
            <p:cNvPr id="8210" name="15 CuadroTexto"/>
            <p:cNvSpPr txBox="1">
              <a:spLocks noChangeArrowheads="1"/>
            </p:cNvSpPr>
            <p:nvPr/>
          </p:nvSpPr>
          <p:spPr bwMode="auto">
            <a:xfrm>
              <a:off x="1255713" y="4289425"/>
              <a:ext cx="428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+</a:t>
              </a:r>
            </a:p>
          </p:txBody>
        </p:sp>
        <p:sp>
          <p:nvSpPr>
            <p:cNvPr id="8211" name="16 CuadroTexto"/>
            <p:cNvSpPr txBox="1">
              <a:spLocks noChangeArrowheads="1"/>
            </p:cNvSpPr>
            <p:nvPr/>
          </p:nvSpPr>
          <p:spPr bwMode="auto">
            <a:xfrm>
              <a:off x="1255713" y="4718050"/>
              <a:ext cx="428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-</a:t>
              </a:r>
            </a:p>
          </p:txBody>
        </p:sp>
        <p:cxnSp>
          <p:nvCxnSpPr>
            <p:cNvPr id="21" name="20 Conector recto"/>
            <p:cNvCxnSpPr>
              <a:cxnSpLocks noChangeShapeType="1"/>
            </p:cNvCxnSpPr>
            <p:nvPr/>
          </p:nvCxnSpPr>
          <p:spPr bwMode="auto">
            <a:xfrm flipH="1">
              <a:off x="2113218" y="3789363"/>
              <a:ext cx="1340" cy="642394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grpSp>
          <p:nvGrpSpPr>
            <p:cNvPr id="8213" name="18 Grupo"/>
            <p:cNvGrpSpPr>
              <a:grpSpLocks/>
            </p:cNvGrpSpPr>
            <p:nvPr/>
          </p:nvGrpSpPr>
          <p:grpSpPr bwMode="auto">
            <a:xfrm>
              <a:off x="1984375" y="4432300"/>
              <a:ext cx="214313" cy="857250"/>
              <a:chOff x="6929454" y="3104058"/>
              <a:chExt cx="214315" cy="857257"/>
            </a:xfrm>
          </p:grpSpPr>
          <p:cxnSp>
            <p:nvCxnSpPr>
              <p:cNvPr id="23" name="22 Conector recto"/>
              <p:cNvCxnSpPr/>
              <p:nvPr/>
            </p:nvCxnSpPr>
            <p:spPr>
              <a:xfrm rot="10800000" flipV="1">
                <a:off x="6929606" y="3103515"/>
                <a:ext cx="130032" cy="11103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"/>
              <p:cNvCxnSpPr/>
              <p:nvPr/>
            </p:nvCxnSpPr>
            <p:spPr>
              <a:xfrm>
                <a:off x="6929606" y="3214547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"/>
              <p:cNvCxnSpPr/>
              <p:nvPr/>
            </p:nvCxnSpPr>
            <p:spPr>
              <a:xfrm rot="10800000" flipV="1">
                <a:off x="6929606" y="3285925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"/>
              <p:cNvCxnSpPr/>
              <p:nvPr/>
            </p:nvCxnSpPr>
            <p:spPr>
              <a:xfrm>
                <a:off x="6929606" y="3357302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 rot="10800000" flipV="1">
                <a:off x="6929606" y="3428680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>
                <a:off x="6929606" y="3500058"/>
                <a:ext cx="214486" cy="725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 rot="10800000" flipV="1">
                <a:off x="6929606" y="3572568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>
                <a:off x="6929606" y="3643947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 rot="10800000" flipV="1">
                <a:off x="6929606" y="3715324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6929606" y="3786702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rot="5400000">
                <a:off x="7050314" y="3867403"/>
                <a:ext cx="103102" cy="8445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33 Conector recto"/>
            <p:cNvCxnSpPr>
              <a:cxnSpLocks noChangeShapeType="1"/>
            </p:cNvCxnSpPr>
            <p:nvPr/>
          </p:nvCxnSpPr>
          <p:spPr bwMode="auto">
            <a:xfrm>
              <a:off x="2113218" y="5289415"/>
              <a:ext cx="0" cy="643527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35" name="34 Conector recto"/>
            <p:cNvCxnSpPr>
              <a:cxnSpLocks noChangeShapeType="1"/>
            </p:cNvCxnSpPr>
            <p:nvPr/>
          </p:nvCxnSpPr>
          <p:spPr bwMode="auto">
            <a:xfrm flipH="1">
              <a:off x="3113253" y="3789363"/>
              <a:ext cx="1340" cy="642394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grpSp>
          <p:nvGrpSpPr>
            <p:cNvPr id="8216" name="32 Grupo"/>
            <p:cNvGrpSpPr>
              <a:grpSpLocks/>
            </p:cNvGrpSpPr>
            <p:nvPr/>
          </p:nvGrpSpPr>
          <p:grpSpPr bwMode="auto">
            <a:xfrm>
              <a:off x="2984500" y="4432300"/>
              <a:ext cx="214313" cy="857250"/>
              <a:chOff x="6929454" y="3104058"/>
              <a:chExt cx="214315" cy="857257"/>
            </a:xfrm>
          </p:grpSpPr>
          <p:cxnSp>
            <p:nvCxnSpPr>
              <p:cNvPr id="37" name="36 Conector recto"/>
              <p:cNvCxnSpPr/>
              <p:nvPr/>
            </p:nvCxnSpPr>
            <p:spPr>
              <a:xfrm rot="10800000" flipV="1">
                <a:off x="6929516" y="3103515"/>
                <a:ext cx="130032" cy="11103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>
                <a:off x="6929516" y="3214547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rot="10800000" flipV="1">
                <a:off x="6929516" y="3285925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6929516" y="3357302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 rot="10800000" flipV="1">
                <a:off x="6929516" y="3428680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>
                <a:off x="6929516" y="3500058"/>
                <a:ext cx="214486" cy="725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2 Conector recto"/>
              <p:cNvCxnSpPr/>
              <p:nvPr/>
            </p:nvCxnSpPr>
            <p:spPr>
              <a:xfrm rot="10800000" flipV="1">
                <a:off x="6929516" y="3572568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Conector recto"/>
              <p:cNvCxnSpPr/>
              <p:nvPr/>
            </p:nvCxnSpPr>
            <p:spPr>
              <a:xfrm>
                <a:off x="6929516" y="3643947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 rot="10800000" flipV="1">
                <a:off x="6929516" y="3715324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45 Conector recto"/>
              <p:cNvCxnSpPr/>
              <p:nvPr/>
            </p:nvCxnSpPr>
            <p:spPr>
              <a:xfrm>
                <a:off x="6929516" y="3786702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Conector recto"/>
              <p:cNvCxnSpPr/>
              <p:nvPr/>
            </p:nvCxnSpPr>
            <p:spPr>
              <a:xfrm rot="5400000">
                <a:off x="7050225" y="3867403"/>
                <a:ext cx="103102" cy="8445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47 Conector recto"/>
            <p:cNvCxnSpPr>
              <a:cxnSpLocks noChangeShapeType="1"/>
            </p:cNvCxnSpPr>
            <p:nvPr/>
          </p:nvCxnSpPr>
          <p:spPr bwMode="auto">
            <a:xfrm>
              <a:off x="3113253" y="5289415"/>
              <a:ext cx="0" cy="643527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49" name="48 Conector recto"/>
            <p:cNvCxnSpPr>
              <a:cxnSpLocks noChangeShapeType="1"/>
            </p:cNvCxnSpPr>
            <p:nvPr/>
          </p:nvCxnSpPr>
          <p:spPr bwMode="auto">
            <a:xfrm flipH="1">
              <a:off x="4113288" y="3789363"/>
              <a:ext cx="1340" cy="642394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grpSp>
          <p:nvGrpSpPr>
            <p:cNvPr id="8219" name="46 Grupo"/>
            <p:cNvGrpSpPr>
              <a:grpSpLocks/>
            </p:cNvGrpSpPr>
            <p:nvPr/>
          </p:nvGrpSpPr>
          <p:grpSpPr bwMode="auto">
            <a:xfrm>
              <a:off x="3984625" y="4432300"/>
              <a:ext cx="214313" cy="857250"/>
              <a:chOff x="6929454" y="3104058"/>
              <a:chExt cx="214315" cy="857257"/>
            </a:xfrm>
          </p:grpSpPr>
          <p:cxnSp>
            <p:nvCxnSpPr>
              <p:cNvPr id="51" name="50 Conector recto"/>
              <p:cNvCxnSpPr/>
              <p:nvPr/>
            </p:nvCxnSpPr>
            <p:spPr>
              <a:xfrm rot="10800000" flipV="1">
                <a:off x="6929426" y="3103515"/>
                <a:ext cx="130032" cy="11103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Conector recto"/>
              <p:cNvCxnSpPr/>
              <p:nvPr/>
            </p:nvCxnSpPr>
            <p:spPr>
              <a:xfrm>
                <a:off x="6929426" y="3214547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/>
              <p:nvPr/>
            </p:nvCxnSpPr>
            <p:spPr>
              <a:xfrm rot="10800000" flipV="1">
                <a:off x="6929426" y="3285925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"/>
              <p:cNvCxnSpPr/>
              <p:nvPr/>
            </p:nvCxnSpPr>
            <p:spPr>
              <a:xfrm>
                <a:off x="6929426" y="3357302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 rot="10800000" flipV="1">
                <a:off x="6929426" y="3428680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55 Conector recto"/>
              <p:cNvCxnSpPr/>
              <p:nvPr/>
            </p:nvCxnSpPr>
            <p:spPr>
              <a:xfrm>
                <a:off x="6929426" y="3500058"/>
                <a:ext cx="214486" cy="725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"/>
              <p:cNvCxnSpPr/>
              <p:nvPr/>
            </p:nvCxnSpPr>
            <p:spPr>
              <a:xfrm rot="10800000" flipV="1">
                <a:off x="6929426" y="3572568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57 Conector recto"/>
              <p:cNvCxnSpPr/>
              <p:nvPr/>
            </p:nvCxnSpPr>
            <p:spPr>
              <a:xfrm>
                <a:off x="6929426" y="3643947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 rot="10800000" flipV="1">
                <a:off x="6929426" y="3715324"/>
                <a:ext cx="214486" cy="7137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Conector recto"/>
              <p:cNvCxnSpPr/>
              <p:nvPr/>
            </p:nvCxnSpPr>
            <p:spPr>
              <a:xfrm>
                <a:off x="6929426" y="3786702"/>
                <a:ext cx="214486" cy="7137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60 Conector recto"/>
              <p:cNvCxnSpPr/>
              <p:nvPr/>
            </p:nvCxnSpPr>
            <p:spPr>
              <a:xfrm rot="5400000">
                <a:off x="7050135" y="3867403"/>
                <a:ext cx="103102" cy="8445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61 Conector recto"/>
            <p:cNvCxnSpPr>
              <a:cxnSpLocks noChangeShapeType="1"/>
            </p:cNvCxnSpPr>
            <p:nvPr/>
          </p:nvCxnSpPr>
          <p:spPr bwMode="auto">
            <a:xfrm>
              <a:off x="4113288" y="5289415"/>
              <a:ext cx="0" cy="643527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63" name="62 Conector recto"/>
            <p:cNvCxnSpPr/>
            <p:nvPr/>
          </p:nvCxnSpPr>
          <p:spPr>
            <a:xfrm>
              <a:off x="1255279" y="3789363"/>
              <a:ext cx="2858009" cy="113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>
              <a:off x="1255279" y="5932942"/>
              <a:ext cx="2858009" cy="113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23" name="62 CuadroTexto"/>
            <p:cNvSpPr txBox="1">
              <a:spLocks noChangeArrowheads="1"/>
            </p:cNvSpPr>
            <p:nvPr/>
          </p:nvSpPr>
          <p:spPr bwMode="auto">
            <a:xfrm>
              <a:off x="3671888" y="4575175"/>
              <a:ext cx="428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R</a:t>
              </a:r>
              <a:r>
                <a:rPr lang="es-CL" baseline="-25000">
                  <a:latin typeface="Calibri" pitchFamily="34" charset="0"/>
                </a:rPr>
                <a:t>3</a:t>
              </a:r>
            </a:p>
          </p:txBody>
        </p:sp>
        <p:sp>
          <p:nvSpPr>
            <p:cNvPr id="8224" name="63 CuadroTexto"/>
            <p:cNvSpPr txBox="1">
              <a:spLocks noChangeArrowheads="1"/>
            </p:cNvSpPr>
            <p:nvPr/>
          </p:nvSpPr>
          <p:spPr bwMode="auto">
            <a:xfrm>
              <a:off x="2630488" y="4575175"/>
              <a:ext cx="428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R</a:t>
              </a:r>
              <a:r>
                <a:rPr lang="es-CL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8225" name="64 CuadroTexto"/>
            <p:cNvSpPr txBox="1">
              <a:spLocks noChangeArrowheads="1"/>
            </p:cNvSpPr>
            <p:nvPr/>
          </p:nvSpPr>
          <p:spPr bwMode="auto">
            <a:xfrm>
              <a:off x="1671638" y="4583113"/>
              <a:ext cx="4286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>
                  <a:latin typeface="Calibri" pitchFamily="34" charset="0"/>
                </a:rPr>
                <a:t>R</a:t>
              </a:r>
              <a:r>
                <a:rPr lang="es-CL" baseline="-25000">
                  <a:latin typeface="Calibri" pitchFamily="34" charset="0"/>
                </a:rPr>
                <a:t>1</a:t>
              </a:r>
            </a:p>
          </p:txBody>
        </p:sp>
        <p:cxnSp>
          <p:nvCxnSpPr>
            <p:cNvPr id="68" name="67 Conector recto de flecha"/>
            <p:cNvCxnSpPr/>
            <p:nvPr/>
          </p:nvCxnSpPr>
          <p:spPr>
            <a:xfrm>
              <a:off x="1398715" y="5789055"/>
              <a:ext cx="571066" cy="226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 de flecha"/>
            <p:cNvCxnSpPr>
              <a:cxnSpLocks noChangeShapeType="1"/>
            </p:cNvCxnSpPr>
            <p:nvPr/>
          </p:nvCxnSpPr>
          <p:spPr bwMode="auto">
            <a:xfrm flipV="1">
              <a:off x="2325021" y="4505400"/>
              <a:ext cx="2681" cy="1000412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70" name="69 Conector recto de flecha"/>
            <p:cNvCxnSpPr/>
            <p:nvPr/>
          </p:nvCxnSpPr>
          <p:spPr>
            <a:xfrm>
              <a:off x="2327702" y="5789055"/>
              <a:ext cx="642113" cy="2266"/>
            </a:xfrm>
            <a:prstGeom prst="straightConnector1">
              <a:avLst/>
            </a:prstGeom>
            <a:ln>
              <a:solidFill>
                <a:srgbClr val="FF78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 de flecha"/>
            <p:cNvCxnSpPr/>
            <p:nvPr/>
          </p:nvCxnSpPr>
          <p:spPr>
            <a:xfrm flipH="1">
              <a:off x="1398715" y="3932117"/>
              <a:ext cx="571066" cy="226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 de flecha"/>
            <p:cNvCxnSpPr/>
            <p:nvPr/>
          </p:nvCxnSpPr>
          <p:spPr>
            <a:xfrm flipH="1">
              <a:off x="2327702" y="3932117"/>
              <a:ext cx="642113" cy="2266"/>
            </a:xfrm>
            <a:prstGeom prst="straightConnector1">
              <a:avLst/>
            </a:prstGeom>
            <a:ln>
              <a:solidFill>
                <a:srgbClr val="FF78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 de flecha"/>
            <p:cNvCxnSpPr/>
            <p:nvPr/>
          </p:nvCxnSpPr>
          <p:spPr>
            <a:xfrm>
              <a:off x="3327738" y="5789055"/>
              <a:ext cx="571066" cy="2266"/>
            </a:xfrm>
            <a:prstGeom prst="straightConnector1">
              <a:avLst/>
            </a:prstGeom>
            <a:ln>
              <a:solidFill>
                <a:srgbClr val="005DA2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73 Conector recto de flecha"/>
            <p:cNvCxnSpPr>
              <a:cxnSpLocks noChangeShapeType="1"/>
            </p:cNvCxnSpPr>
            <p:nvPr/>
          </p:nvCxnSpPr>
          <p:spPr bwMode="auto">
            <a:xfrm flipV="1">
              <a:off x="4327773" y="4516730"/>
              <a:ext cx="1340" cy="999280"/>
            </a:xfrm>
            <a:prstGeom prst="straightConnector1">
              <a:avLst/>
            </a:prstGeom>
            <a:noFill/>
            <a:ln w="38100" algn="ctr">
              <a:solidFill>
                <a:srgbClr val="005DA2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75" name="74 Conector recto de flecha"/>
            <p:cNvCxnSpPr>
              <a:cxnSpLocks noChangeShapeType="1"/>
            </p:cNvCxnSpPr>
            <p:nvPr/>
          </p:nvCxnSpPr>
          <p:spPr bwMode="auto">
            <a:xfrm flipV="1">
              <a:off x="3327738" y="4504267"/>
              <a:ext cx="1340" cy="99928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76" name="75 Conector recto de flecha"/>
            <p:cNvCxnSpPr/>
            <p:nvPr/>
          </p:nvCxnSpPr>
          <p:spPr>
            <a:xfrm flipH="1">
              <a:off x="3327738" y="3932117"/>
              <a:ext cx="571066" cy="2266"/>
            </a:xfrm>
            <a:prstGeom prst="straightConnector1">
              <a:avLst/>
            </a:prstGeom>
            <a:ln>
              <a:solidFill>
                <a:srgbClr val="005DA2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202" name="98 CuadroTexto"/>
          <p:cNvSpPr txBox="1">
            <a:spLocks noChangeArrowheads="1"/>
          </p:cNvSpPr>
          <p:nvPr/>
        </p:nvSpPr>
        <p:spPr bwMode="auto">
          <a:xfrm>
            <a:off x="5072063" y="4714875"/>
            <a:ext cx="428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>
                <a:latin typeface="Calibri" pitchFamily="34" charset="0"/>
              </a:rPr>
              <a:t>i</a:t>
            </a:r>
            <a:r>
              <a:rPr lang="es-CL" i="1" baseline="-25000">
                <a:latin typeface="Calibri" pitchFamily="34" charset="0"/>
              </a:rPr>
              <a:t>3</a:t>
            </a:r>
            <a:endParaRPr lang="es-CL">
              <a:latin typeface="Calibri" pitchFamily="34" charset="0"/>
            </a:endParaRPr>
          </a:p>
        </p:txBody>
      </p:sp>
      <p:sp>
        <p:nvSpPr>
          <p:cNvPr id="8203" name="98 CuadroTexto"/>
          <p:cNvSpPr txBox="1">
            <a:spLocks noChangeArrowheads="1"/>
          </p:cNvSpPr>
          <p:nvPr/>
        </p:nvSpPr>
        <p:spPr bwMode="auto">
          <a:xfrm>
            <a:off x="2643188" y="4500563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>
                <a:latin typeface="Calibri" pitchFamily="34" charset="0"/>
              </a:rPr>
              <a:t>i</a:t>
            </a:r>
            <a:r>
              <a:rPr lang="es-CL" i="1" baseline="-25000">
                <a:latin typeface="Calibri" pitchFamily="34" charset="0"/>
              </a:rPr>
              <a:t>1</a:t>
            </a:r>
            <a:endParaRPr lang="es-CL">
              <a:latin typeface="Calibri" pitchFamily="34" charset="0"/>
            </a:endParaRPr>
          </a:p>
        </p:txBody>
      </p:sp>
      <p:sp>
        <p:nvSpPr>
          <p:cNvPr id="8204" name="98 CuadroTexto"/>
          <p:cNvSpPr txBox="1">
            <a:spLocks noChangeArrowheads="1"/>
          </p:cNvSpPr>
          <p:nvPr/>
        </p:nvSpPr>
        <p:spPr bwMode="auto">
          <a:xfrm>
            <a:off x="3857625" y="4643438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>
                <a:latin typeface="Calibri" pitchFamily="34" charset="0"/>
              </a:rPr>
              <a:t>i</a:t>
            </a:r>
            <a:r>
              <a:rPr lang="es-CL" i="1" baseline="-25000">
                <a:latin typeface="Calibri" pitchFamily="34" charset="0"/>
              </a:rPr>
              <a:t>2</a:t>
            </a:r>
            <a:endParaRPr 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0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circuitos en paral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62827"/>
            <a:ext cx="7128792" cy="39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90872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Determine la intensidad que recorre por el siguiente circuito en paralelo.</a:t>
            </a:r>
          </a:p>
        </p:txBody>
      </p:sp>
    </p:spTree>
    <p:extLst>
      <p:ext uri="{BB962C8B-B14F-4D97-AF65-F5344CB8AC3E}">
        <p14:creationId xmlns:p14="http://schemas.microsoft.com/office/powerpoint/2010/main" val="13137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circuitos en paral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369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03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85750" y="1452711"/>
            <a:ext cx="86439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2000" dirty="0"/>
              <a:t>9. </a:t>
            </a:r>
            <a:r>
              <a:rPr lang="es-ES" sz="2000" dirty="0"/>
              <a:t>¿Qué valor debe tener la resistencia </a:t>
            </a:r>
            <a:r>
              <a:rPr lang="es-ES" sz="2000" b="1" i="1" dirty="0">
                <a:latin typeface="Cambria" pitchFamily="18" charset="0"/>
              </a:rPr>
              <a:t>R </a:t>
            </a:r>
            <a:r>
              <a:rPr lang="es-ES" sz="2000" dirty="0"/>
              <a:t>del circuito de modo que la corriente </a:t>
            </a:r>
            <a:r>
              <a:rPr lang="es-ES" sz="2000" b="1" i="1" dirty="0">
                <a:latin typeface="Cambria" pitchFamily="18" charset="0"/>
              </a:rPr>
              <a:t>i</a:t>
            </a:r>
            <a:r>
              <a:rPr lang="es-ES" sz="2000" dirty="0">
                <a:latin typeface="Cambria" pitchFamily="18" charset="0"/>
              </a:rPr>
              <a:t> </a:t>
            </a:r>
            <a:r>
              <a:rPr lang="es-ES" sz="2000" dirty="0"/>
              <a:t>tenga un valor de 2[</a:t>
            </a:r>
            <a:r>
              <a:rPr lang="es-ES" sz="2000" i="1" dirty="0"/>
              <a:t>A</a:t>
            </a:r>
            <a:r>
              <a:rPr lang="es-ES" sz="2000" dirty="0"/>
              <a:t>]</a:t>
            </a:r>
            <a:r>
              <a:rPr lang="es-ES" sz="2000" i="1" dirty="0"/>
              <a:t>?</a:t>
            </a:r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A)     4 [</a:t>
            </a:r>
            <a:r>
              <a:rPr lang="el-GR" sz="2000" dirty="0"/>
              <a:t>Ω]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B)   10 [</a:t>
            </a:r>
            <a:r>
              <a:rPr lang="el-GR" sz="2000" dirty="0"/>
              <a:t>Ω]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C)   24 [</a:t>
            </a:r>
            <a:r>
              <a:rPr lang="el-GR" sz="2000" dirty="0"/>
              <a:t>Ω]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D) 100 [</a:t>
            </a:r>
            <a:r>
              <a:rPr lang="el-GR" sz="2000" dirty="0"/>
              <a:t>Ω]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E) 120 [</a:t>
            </a:r>
            <a:r>
              <a:rPr lang="el-GR" sz="2000" dirty="0"/>
              <a:t>Ω]</a:t>
            </a:r>
            <a:endParaRPr lang="es-ES_tradnl" sz="2000" dirty="0"/>
          </a:p>
        </p:txBody>
      </p:sp>
      <p:sp>
        <p:nvSpPr>
          <p:cNvPr id="34819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4820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4821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9588" y="4976813"/>
            <a:ext cx="1355725" cy="1263650"/>
            <a:chOff x="3921" y="2319"/>
            <a:chExt cx="854" cy="796"/>
          </a:xfrm>
        </p:grpSpPr>
        <p:sp>
          <p:nvSpPr>
            <p:cNvPr id="34829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4500" b="1"/>
                <a:t>D</a:t>
              </a:r>
            </a:p>
          </p:txBody>
        </p:sp>
        <p:sp>
          <p:nvSpPr>
            <p:cNvPr id="34830" name="Rectangle 11"/>
            <p:cNvSpPr>
              <a:spLocks noChangeArrowheads="1"/>
            </p:cNvSpPr>
            <p:nvPr/>
          </p:nvSpPr>
          <p:spPr bwMode="auto">
            <a:xfrm>
              <a:off x="3921" y="2863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Aplicación</a:t>
              </a:r>
              <a:endParaRPr lang="es-ES" sz="2000"/>
            </a:p>
          </p:txBody>
        </p:sp>
      </p:grpSp>
      <p:sp>
        <p:nvSpPr>
          <p:cNvPr id="34823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9 guía Electricidad  II: Ley de Ohm</a:t>
            </a:r>
          </a:p>
        </p:txBody>
      </p:sp>
      <p:grpSp>
        <p:nvGrpSpPr>
          <p:cNvPr id="34824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34827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34828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34825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928813"/>
            <a:ext cx="4953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4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circuitos mi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6840760" cy="40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43608" y="8367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Determine la intensidad total.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883346" y="3501008"/>
            <a:ext cx="10801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20 V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668344" y="2345160"/>
            <a:ext cx="2592288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653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circuitos mi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529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43608" y="8367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Determine la intensidad total</a:t>
            </a:r>
          </a:p>
        </p:txBody>
      </p:sp>
    </p:spTree>
    <p:extLst>
      <p:ext uri="{BB962C8B-B14F-4D97-AF65-F5344CB8AC3E}">
        <p14:creationId xmlns:p14="http://schemas.microsoft.com/office/powerpoint/2010/main" val="373209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" y="928688"/>
            <a:ext cx="8643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4. Durante un intervalo de tiempo de 10 [s], pasan 2 · 10</a:t>
            </a:r>
            <a:r>
              <a:rPr lang="es-ES_tradnl" sz="2000" b="1" baseline="30000" dirty="0">
                <a:latin typeface="Arial" pitchFamily="34" charset="0"/>
              </a:rPr>
              <a:t>20</a:t>
            </a:r>
            <a:r>
              <a:rPr lang="es-ES_tradnl" sz="2000" dirty="0">
                <a:latin typeface="Arial" pitchFamily="34" charset="0"/>
              </a:rPr>
              <a:t> electrones por </a:t>
            </a:r>
          </a:p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la sección transversal de un conductor. Si la magnitud de la carga del </a:t>
            </a:r>
          </a:p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electrón es q = 1,6 · 10</a:t>
            </a:r>
            <a:r>
              <a:rPr lang="es-ES_tradnl" sz="2000" b="1" baseline="30000" dirty="0">
                <a:latin typeface="Arial" pitchFamily="34" charset="0"/>
              </a:rPr>
              <a:t>-19</a:t>
            </a:r>
            <a:r>
              <a:rPr lang="es-ES_tradnl" sz="2000" dirty="0">
                <a:latin typeface="Arial" pitchFamily="34" charset="0"/>
              </a:rPr>
              <a:t> [C], ¿cuál es la intensidad de corriente?</a:t>
            </a:r>
          </a:p>
          <a:p>
            <a:pPr marL="342900" indent="-342900" algn="just">
              <a:tabLst>
                <a:tab pos="438150" algn="l"/>
              </a:tabLst>
              <a:defRPr/>
            </a:pP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A)</a:t>
            </a:r>
            <a:r>
              <a:rPr lang="es-ES" sz="2000" dirty="0">
                <a:latin typeface="Arial" pitchFamily="34" charset="0"/>
              </a:rPr>
              <a:t> </a:t>
            </a:r>
            <a:r>
              <a:rPr lang="es-ES_tradnl" sz="2000" dirty="0">
                <a:latin typeface="Arial" pitchFamily="34" charset="0"/>
              </a:rPr>
              <a:t>1</a:t>
            </a:r>
            <a:r>
              <a:rPr lang="es-ES" sz="2000" dirty="0">
                <a:latin typeface="Arial" pitchFamily="34" charset="0"/>
              </a:rPr>
              <a:t>,</a:t>
            </a:r>
            <a:r>
              <a:rPr lang="es-ES_tradnl" sz="2000" dirty="0">
                <a:latin typeface="Arial" pitchFamily="34" charset="0"/>
              </a:rPr>
              <a:t>6 · 10</a:t>
            </a:r>
            <a:r>
              <a:rPr lang="es-ES_tradnl" sz="2400" baseline="30000" dirty="0">
                <a:latin typeface="Arial" pitchFamily="34" charset="0"/>
              </a:rPr>
              <a:t>-19</a:t>
            </a:r>
            <a:r>
              <a:rPr lang="es-ES" sz="2000" dirty="0">
                <a:latin typeface="Arial" pitchFamily="34" charset="0"/>
              </a:rPr>
              <a:t> [A]</a:t>
            </a: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B)</a:t>
            </a:r>
            <a:r>
              <a:rPr lang="es-ES" sz="2000" dirty="0">
                <a:latin typeface="Arial" pitchFamily="34" charset="0"/>
              </a:rPr>
              <a:t> 3,2            [A] </a:t>
            </a: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C) 10             </a:t>
            </a:r>
            <a:r>
              <a:rPr lang="es-ES" sz="2000" dirty="0">
                <a:latin typeface="Arial" pitchFamily="34" charset="0"/>
              </a:rPr>
              <a:t>[A]</a:t>
            </a: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D)</a:t>
            </a:r>
            <a:r>
              <a:rPr lang="es-ES" sz="2000" dirty="0">
                <a:latin typeface="Arial" pitchFamily="34" charset="0"/>
              </a:rPr>
              <a:t> </a:t>
            </a:r>
            <a:r>
              <a:rPr lang="es-ES_tradnl" sz="2000" dirty="0">
                <a:latin typeface="Arial" pitchFamily="34" charset="0"/>
              </a:rPr>
              <a:t>32</a:t>
            </a:r>
            <a:r>
              <a:rPr lang="es-ES" sz="2000" dirty="0">
                <a:latin typeface="Arial" pitchFamily="34" charset="0"/>
              </a:rPr>
              <a:t>             [A]</a:t>
            </a:r>
            <a:endParaRPr lang="es-ES_tradnl" sz="2000" dirty="0">
              <a:latin typeface="Arial" pitchFamily="34" charset="0"/>
            </a:endParaRPr>
          </a:p>
          <a:p>
            <a:pPr marL="342900" indent="-3429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E) 2 · 10</a:t>
            </a:r>
            <a:r>
              <a:rPr lang="es-ES_tradnl" sz="2000" b="1" baseline="30000" dirty="0">
                <a:latin typeface="Arial" pitchFamily="34" charset="0"/>
              </a:rPr>
              <a:t>20</a:t>
            </a:r>
            <a:r>
              <a:rPr lang="es-ES_tradnl" sz="2000" baseline="30000" dirty="0">
                <a:latin typeface="Arial" pitchFamily="34" charset="0"/>
              </a:rPr>
              <a:t>        </a:t>
            </a:r>
            <a:r>
              <a:rPr lang="es-ES" sz="2000" dirty="0">
                <a:latin typeface="Arial" pitchFamily="34" charset="0"/>
              </a:rPr>
              <a:t>[A]</a:t>
            </a:r>
            <a:endParaRPr lang="en-US" sz="2000" dirty="0">
              <a:latin typeface="Arial" pitchFamily="34" charset="0"/>
            </a:endParaRPr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 algn="just"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  <a:p>
            <a:pPr>
              <a:defRPr/>
            </a:pPr>
            <a:endParaRPr lang="es-ES_tradnl" sz="2000" dirty="0"/>
          </a:p>
        </p:txBody>
      </p:sp>
      <p:sp>
        <p:nvSpPr>
          <p:cNvPr id="3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6628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6629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9588" y="4976813"/>
            <a:ext cx="1355725" cy="1263650"/>
            <a:chOff x="3921" y="2319"/>
            <a:chExt cx="854" cy="796"/>
          </a:xfrm>
        </p:grpSpPr>
        <p:sp>
          <p:nvSpPr>
            <p:cNvPr id="26636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4500" b="1"/>
                <a:t>B</a:t>
              </a:r>
              <a:endParaRPr lang="es-ES" sz="4500" b="1"/>
            </a:p>
          </p:txBody>
        </p:sp>
        <p:sp>
          <p:nvSpPr>
            <p:cNvPr id="26637" name="Rectangle 11"/>
            <p:cNvSpPr>
              <a:spLocks noChangeArrowheads="1"/>
            </p:cNvSpPr>
            <p:nvPr/>
          </p:nvSpPr>
          <p:spPr bwMode="auto">
            <a:xfrm>
              <a:off x="3921" y="2863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Aplicación</a:t>
              </a:r>
              <a:endParaRPr lang="es-ES" sz="2000"/>
            </a:p>
          </p:txBody>
        </p:sp>
      </p:grpSp>
      <p:sp>
        <p:nvSpPr>
          <p:cNvPr id="26631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4 guía Electricidad  II: Ley de Ohm</a:t>
            </a:r>
          </a:p>
        </p:txBody>
      </p:sp>
      <p:grpSp>
        <p:nvGrpSpPr>
          <p:cNvPr id="26632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26634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26635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26633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circuitos mi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5882"/>
            <a:ext cx="8280920" cy="43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17220" y="980728"/>
            <a:ext cx="48410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/>
              <a:t>Determine el voltaje</a:t>
            </a:r>
          </a:p>
        </p:txBody>
      </p:sp>
    </p:spTree>
    <p:extLst>
      <p:ext uri="{BB962C8B-B14F-4D97-AF65-F5344CB8AC3E}">
        <p14:creationId xmlns:p14="http://schemas.microsoft.com/office/powerpoint/2010/main" val="375181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circuitos mi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1369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98072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Determine la intensidad total si las resistencias  1, 3, 5 y 7 son de 25 Ohmios  y las resistencias 2, 4 y 6 son de  40 Ohmios.</a:t>
            </a:r>
          </a:p>
        </p:txBody>
      </p:sp>
    </p:spTree>
    <p:extLst>
      <p:ext uri="{BB962C8B-B14F-4D97-AF65-F5344CB8AC3E}">
        <p14:creationId xmlns:p14="http://schemas.microsoft.com/office/powerpoint/2010/main" val="1966778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circuitos mix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1"/>
          <a:stretch/>
        </p:blipFill>
        <p:spPr bwMode="auto">
          <a:xfrm>
            <a:off x="899592" y="1916832"/>
            <a:ext cx="74888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87624" y="8367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Determine la intensidad total</a:t>
            </a:r>
          </a:p>
        </p:txBody>
      </p:sp>
    </p:spTree>
    <p:extLst>
      <p:ext uri="{BB962C8B-B14F-4D97-AF65-F5344CB8AC3E}">
        <p14:creationId xmlns:p14="http://schemas.microsoft.com/office/powerpoint/2010/main" val="971605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15 CuadroTexto"/>
          <p:cNvSpPr txBox="1">
            <a:spLocks noChangeArrowheads="1"/>
          </p:cNvSpPr>
          <p:nvPr/>
        </p:nvSpPr>
        <p:spPr bwMode="auto">
          <a:xfrm>
            <a:off x="250825" y="985838"/>
            <a:ext cx="864235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dirty="0"/>
              <a:t>El siguiente esquema representa un circuito con dos resistencia,           ,           , </a:t>
            </a:r>
          </a:p>
          <a:p>
            <a:pPr algn="just" eaLnBrk="1" hangingPunct="1"/>
            <a:r>
              <a:rPr lang="es-ES" dirty="0"/>
              <a:t>y una batería de 12 volt.</a:t>
            </a:r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endParaRPr lang="es-ES" dirty="0"/>
          </a:p>
          <a:p>
            <a:pPr algn="just" eaLnBrk="1" hangingPunct="1"/>
            <a:r>
              <a:rPr lang="es-ES" dirty="0"/>
              <a:t>¿Cuál de las siguientes opciones corresponde a la diferencia de potencial entre los extremos de R</a:t>
            </a:r>
            <a:r>
              <a:rPr lang="es-CL" baseline="-25000" dirty="0">
                <a:latin typeface="Calibri" pitchFamily="34" charset="0"/>
              </a:rPr>
              <a:t>2</a:t>
            </a:r>
            <a:r>
              <a:rPr lang="es-ES" dirty="0"/>
              <a:t>?</a:t>
            </a:r>
          </a:p>
          <a:p>
            <a:pPr algn="just" eaLnBrk="1" hangingPunct="1"/>
            <a:endParaRPr lang="es-ES" dirty="0"/>
          </a:p>
          <a:p>
            <a:pPr algn="just" eaLnBrk="1" hangingPunct="1"/>
            <a:r>
              <a:rPr lang="es-ES" dirty="0"/>
              <a:t>A)    3 volt</a:t>
            </a:r>
          </a:p>
          <a:p>
            <a:pPr algn="just" eaLnBrk="1" hangingPunct="1"/>
            <a:r>
              <a:rPr lang="es-ES" dirty="0"/>
              <a:t>B)    4 volt</a:t>
            </a:r>
          </a:p>
          <a:p>
            <a:pPr algn="just" eaLnBrk="1" hangingPunct="1"/>
            <a:r>
              <a:rPr lang="es-ES" dirty="0"/>
              <a:t>C)    6 volt</a:t>
            </a:r>
          </a:p>
          <a:p>
            <a:pPr algn="just" eaLnBrk="1" hangingPunct="1"/>
            <a:r>
              <a:rPr lang="es-ES" dirty="0"/>
              <a:t>D)    8 volt</a:t>
            </a:r>
          </a:p>
          <a:p>
            <a:pPr algn="just" eaLnBrk="1" hangingPunct="1"/>
            <a:r>
              <a:rPr lang="es-ES" dirty="0"/>
              <a:t>E)  12 volt</a:t>
            </a:r>
          </a:p>
          <a:p>
            <a:pPr algn="just" eaLnBrk="1" hangingPunct="1"/>
            <a:endParaRPr lang="es-ES" dirty="0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131763" y="-100013"/>
            <a:ext cx="4872037" cy="1049338"/>
            <a:chOff x="83" y="-63"/>
            <a:chExt cx="3069" cy="661"/>
          </a:xfrm>
        </p:grpSpPr>
        <p:grpSp>
          <p:nvGrpSpPr>
            <p:cNvPr id="9230" name="Group 8"/>
            <p:cNvGrpSpPr>
              <a:grpSpLocks/>
            </p:cNvGrpSpPr>
            <p:nvPr/>
          </p:nvGrpSpPr>
          <p:grpSpPr bwMode="auto">
            <a:xfrm>
              <a:off x="83" y="-63"/>
              <a:ext cx="3069" cy="453"/>
              <a:chOff x="83" y="-63"/>
              <a:chExt cx="3069" cy="453"/>
            </a:xfrm>
          </p:grpSpPr>
          <p:sp>
            <p:nvSpPr>
              <p:cNvPr id="9232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069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9233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234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Pregunta oficial PSU</a:t>
                </a:r>
              </a:p>
            </p:txBody>
          </p:sp>
        </p:grpSp>
        <p:pic>
          <p:nvPicPr>
            <p:cNvPr id="9231" name="10 Imagen" descr="ico_PSU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0"/>
              <a:ext cx="55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572375" y="2214563"/>
            <a:ext cx="1355725" cy="1263650"/>
            <a:chOff x="4112" y="2319"/>
            <a:chExt cx="854" cy="796"/>
          </a:xfrm>
        </p:grpSpPr>
        <p:sp>
          <p:nvSpPr>
            <p:cNvPr id="9228" name="Rectangle 9"/>
            <p:cNvSpPr>
              <a:spLocks noChangeArrowheads="1"/>
            </p:cNvSpPr>
            <p:nvPr/>
          </p:nvSpPr>
          <p:spPr bwMode="auto">
            <a:xfrm>
              <a:off x="4247" y="2319"/>
              <a:ext cx="612" cy="490"/>
            </a:xfrm>
            <a:prstGeom prst="rect">
              <a:avLst/>
            </a:prstGeom>
            <a:solidFill>
              <a:srgbClr val="0070C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4500" b="1"/>
                <a:t>D</a:t>
              </a:r>
              <a:endParaRPr lang="es-ES" sz="4500" b="1"/>
            </a:p>
          </p:txBody>
        </p:sp>
        <p:sp>
          <p:nvSpPr>
            <p:cNvPr id="9229" name="Rectangle 10"/>
            <p:cNvSpPr>
              <a:spLocks noChangeArrowheads="1"/>
            </p:cNvSpPr>
            <p:nvPr/>
          </p:nvSpPr>
          <p:spPr bwMode="auto">
            <a:xfrm>
              <a:off x="4112" y="2863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Aplicación</a:t>
              </a:r>
              <a:endParaRPr lang="es-ES" sz="2000"/>
            </a:p>
          </p:txBody>
        </p:sp>
      </p:grpSp>
      <p:pic>
        <p:nvPicPr>
          <p:cNvPr id="13" name="Picture 10" descr="emoticon_medi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143500"/>
            <a:ext cx="7493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emoticon_difici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143500"/>
            <a:ext cx="7493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emoticon_faci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5143500"/>
            <a:ext cx="7493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85750" y="6054725"/>
            <a:ext cx="8572500" cy="37465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_tradnl" sz="1600" i="1" dirty="0">
                <a:solidFill>
                  <a:schemeClr val="tx2"/>
                </a:solidFill>
              </a:rPr>
              <a:t>          </a:t>
            </a:r>
            <a:endParaRPr lang="es-E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218" name="Object 15"/>
          <p:cNvGraphicFramePr>
            <a:graphicFrameLocks noChangeAspect="1"/>
          </p:cNvGraphicFramePr>
          <p:nvPr/>
        </p:nvGraphicFramePr>
        <p:xfrm>
          <a:off x="6858000" y="1071563"/>
          <a:ext cx="6429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cuación" r:id="rId8" imgW="583920" imgH="215640" progId="Equation.3">
                  <p:embed/>
                </p:oleObj>
              </mc:Choice>
              <mc:Fallback>
                <p:oleObj name="Ecuación" r:id="rId8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071563"/>
                        <a:ext cx="6429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6"/>
          <p:cNvGraphicFramePr>
            <a:graphicFrameLocks noChangeAspect="1"/>
          </p:cNvGraphicFramePr>
          <p:nvPr/>
        </p:nvGraphicFramePr>
        <p:xfrm>
          <a:off x="7637463" y="1071563"/>
          <a:ext cx="6556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cuación" r:id="rId10" imgW="596880" imgH="215640" progId="Equation.3">
                  <p:embed/>
                </p:oleObj>
              </mc:Choice>
              <mc:Fallback>
                <p:oleObj name="Ecuación" r:id="rId10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463" y="1071563"/>
                        <a:ext cx="6556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11429" r="9380" b="45714"/>
          <a:stretch>
            <a:fillRect/>
          </a:stretch>
        </p:blipFill>
        <p:spPr bwMode="auto">
          <a:xfrm>
            <a:off x="785813" y="1643063"/>
            <a:ext cx="6715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25" y="1428750"/>
            <a:ext cx="8286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 b="1"/>
              <a:t>Voltaje</a:t>
            </a:r>
            <a:r>
              <a:rPr lang="es-ES" sz="2000"/>
              <a:t> es la</a:t>
            </a:r>
            <a:r>
              <a:rPr lang="es-ES" sz="2000" b="1"/>
              <a:t> energía</a:t>
            </a:r>
            <a:r>
              <a:rPr lang="es-ES" sz="2000"/>
              <a:t> necesaria </a:t>
            </a:r>
            <a:r>
              <a:rPr lang="es-ES" sz="2000" b="1"/>
              <a:t>para que cada carga pueda moverse</a:t>
            </a:r>
            <a:r>
              <a:rPr lang="es-ES" sz="2000"/>
              <a:t> a través de un conductor. </a:t>
            </a:r>
          </a:p>
        </p:txBody>
      </p:sp>
      <p:grpSp>
        <p:nvGrpSpPr>
          <p:cNvPr id="3077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3081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3083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3084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3082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1.2 Voltaje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000625" y="3976688"/>
          <a:ext cx="23304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Fotografía de Photo Editor" r:id="rId5" imgW="3648649" imgH="3969730" progId="">
                  <p:embed/>
                </p:oleObj>
              </mc:Choice>
              <mc:Fallback>
                <p:oleObj name="Fotografía de Photo Editor" r:id="rId5" imgW="3648649" imgH="39697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3976688"/>
                        <a:ext cx="233045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5" descr="C:\Users\elearning\Pictures\bateri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57650"/>
            <a:ext cx="235743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15 Rectángulo"/>
          <p:cNvSpPr>
            <a:spLocks noChangeArrowheads="1"/>
          </p:cNvSpPr>
          <p:nvPr/>
        </p:nvSpPr>
        <p:spPr bwMode="auto">
          <a:xfrm>
            <a:off x="500063" y="2286000"/>
            <a:ext cx="82153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sz="2000"/>
              <a:t>También es llamado </a:t>
            </a:r>
            <a:r>
              <a:rPr lang="es-ES" sz="2000" b="1">
                <a:solidFill>
                  <a:srgbClr val="005DA2"/>
                </a:solidFill>
              </a:rPr>
              <a:t>tensión</a:t>
            </a:r>
            <a:r>
              <a:rPr lang="es-ES" sz="2000"/>
              <a:t>, </a:t>
            </a:r>
            <a:r>
              <a:rPr lang="es-ES" sz="2000" b="1">
                <a:solidFill>
                  <a:srgbClr val="005DA2"/>
                </a:solidFill>
              </a:rPr>
              <a:t>fuerza electromotriz </a:t>
            </a:r>
            <a:r>
              <a:rPr lang="es-ES" sz="2000"/>
              <a:t>o </a:t>
            </a:r>
            <a:r>
              <a:rPr lang="es-ES" sz="2000" b="1">
                <a:solidFill>
                  <a:srgbClr val="005DA2"/>
                </a:solidFill>
              </a:rPr>
              <a:t>diferencia de potencial</a:t>
            </a:r>
            <a:r>
              <a:rPr lang="es-ES" sz="2000"/>
              <a:t>, y es producido por una pila, batería o un generador eléctrico. </a:t>
            </a:r>
          </a:p>
          <a:p>
            <a:pPr>
              <a:buFont typeface="Wingdings" pitchFamily="2" charset="2"/>
              <a:buNone/>
            </a:pPr>
            <a:endParaRPr lang="es-ES" sz="2000"/>
          </a:p>
          <a:p>
            <a:pPr>
              <a:buFont typeface="Wingdings" pitchFamily="2" charset="2"/>
              <a:buNone/>
            </a:pPr>
            <a:r>
              <a:rPr lang="es-ES" sz="2000"/>
              <a:t>Se simboliza por </a:t>
            </a:r>
            <a:r>
              <a:rPr lang="es-ES" sz="2000" b="1"/>
              <a:t>V</a:t>
            </a:r>
            <a:r>
              <a:rPr lang="es-ES" sz="2000"/>
              <a:t> y se mide en [</a:t>
            </a:r>
            <a:r>
              <a:rPr lang="es-ES" sz="2000" b="1"/>
              <a:t>volt</a:t>
            </a:r>
            <a:r>
              <a:rPr lang="es-ES" sz="2000"/>
              <a:t>] = [</a:t>
            </a:r>
            <a:r>
              <a:rPr lang="es-ES" sz="2000" b="1"/>
              <a:t>V</a:t>
            </a:r>
            <a:r>
              <a:rPr lang="es-ES" sz="2000"/>
              <a:t>].</a:t>
            </a:r>
            <a:endParaRPr lang="es-CL" sz="2000"/>
          </a:p>
        </p:txBody>
      </p:sp>
    </p:spTree>
    <p:extLst>
      <p:ext uri="{BB962C8B-B14F-4D97-AF65-F5344CB8AC3E}">
        <p14:creationId xmlns:p14="http://schemas.microsoft.com/office/powerpoint/2010/main" val="138091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28625" y="1428750"/>
            <a:ext cx="8286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Dependiendo de cómo sea generada, </a:t>
            </a:r>
            <a:r>
              <a:rPr lang="es-ES" sz="2000" b="1"/>
              <a:t>la corriente eléctrica puede ser de dos tipos</a:t>
            </a:r>
            <a:r>
              <a:rPr lang="es-ES" sz="2000"/>
              <a:t>: </a:t>
            </a:r>
            <a:r>
              <a:rPr lang="es-ES" sz="2000" b="1"/>
              <a:t>continua o alterna</a:t>
            </a:r>
            <a:r>
              <a:rPr lang="es-ES" sz="2000"/>
              <a:t>.</a:t>
            </a:r>
          </a:p>
          <a:p>
            <a:endParaRPr lang="es-ES" sz="2000"/>
          </a:p>
          <a:p>
            <a:r>
              <a:rPr lang="es-ES" sz="2000"/>
              <a:t>La </a:t>
            </a:r>
            <a:r>
              <a:rPr lang="es-ES" sz="2000" b="1">
                <a:solidFill>
                  <a:srgbClr val="005DA2"/>
                </a:solidFill>
              </a:rPr>
              <a:t>corriente continua</a:t>
            </a:r>
            <a:r>
              <a:rPr lang="es-ES" sz="2000">
                <a:solidFill>
                  <a:srgbClr val="005DA2"/>
                </a:solidFill>
              </a:rPr>
              <a:t> </a:t>
            </a:r>
            <a:r>
              <a:rPr lang="es-ES" sz="2000"/>
              <a:t>es aquella en que </a:t>
            </a:r>
            <a:r>
              <a:rPr lang="es-ES" sz="2000" b="1"/>
              <a:t>el flujo de cargas recorre el conductor continuamente</a:t>
            </a:r>
            <a:r>
              <a:rPr lang="es-ES" sz="2000"/>
              <a:t>, </a:t>
            </a:r>
            <a:r>
              <a:rPr lang="es-ES" sz="2000" b="1"/>
              <a:t>siempre en un mismo sentido</a:t>
            </a:r>
            <a:r>
              <a:rPr lang="es-ES" sz="2000"/>
              <a:t>.</a:t>
            </a:r>
          </a:p>
          <a:p>
            <a:r>
              <a:rPr lang="es-ES" sz="2000"/>
              <a:t>Este tipo de corriente es generado por </a:t>
            </a:r>
            <a:r>
              <a:rPr lang="es-ES" sz="2000" b="1"/>
              <a:t>pilas y baterías</a:t>
            </a:r>
            <a:r>
              <a:rPr lang="es-ES" sz="2000"/>
              <a:t>.</a:t>
            </a:r>
          </a:p>
        </p:txBody>
      </p:sp>
      <p:grpSp>
        <p:nvGrpSpPr>
          <p:cNvPr id="27652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27664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27666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27667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27665" name="5 Imagen" descr="ico_concepto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1.3 Tipos de corriente</a:t>
            </a:r>
          </a:p>
        </p:txBody>
      </p:sp>
      <p:pic>
        <p:nvPicPr>
          <p:cNvPr id="27654" name="Picture 4" descr="http://3.bp.blogspot.com/-kQ5kPHieTfc/TbX49NXTciI/AAAAAAAAAHU/H5p18I_ZpnQ/s1600/pi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108575"/>
            <a:ext cx="13128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5" name="26 Grupo"/>
          <p:cNvGrpSpPr>
            <a:grpSpLocks/>
          </p:cNvGrpSpPr>
          <p:nvPr/>
        </p:nvGrpSpPr>
        <p:grpSpPr bwMode="auto">
          <a:xfrm>
            <a:off x="714375" y="3429000"/>
            <a:ext cx="3429000" cy="3140075"/>
            <a:chOff x="3357554" y="4000504"/>
            <a:chExt cx="3429024" cy="3139321"/>
          </a:xfrm>
        </p:grpSpPr>
        <p:grpSp>
          <p:nvGrpSpPr>
            <p:cNvPr id="27657" name="23 Grupo"/>
            <p:cNvGrpSpPr>
              <a:grpSpLocks/>
            </p:cNvGrpSpPr>
            <p:nvPr/>
          </p:nvGrpSpPr>
          <p:grpSpPr bwMode="auto">
            <a:xfrm>
              <a:off x="3571868" y="4265768"/>
              <a:ext cx="2976254" cy="2592232"/>
              <a:chOff x="1000100" y="3857628"/>
              <a:chExt cx="2976254" cy="2592232"/>
            </a:xfrm>
          </p:grpSpPr>
          <p:cxnSp>
            <p:nvCxnSpPr>
              <p:cNvPr id="17" name="16 Conector recto de flecha"/>
              <p:cNvCxnSpPr/>
              <p:nvPr/>
            </p:nvCxnSpPr>
            <p:spPr>
              <a:xfrm>
                <a:off x="1357290" y="5214399"/>
                <a:ext cx="257176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 de flecha"/>
              <p:cNvCxnSpPr/>
              <p:nvPr/>
            </p:nvCxnSpPr>
            <p:spPr>
              <a:xfrm rot="5400000">
                <a:off x="98705" y="5189005"/>
                <a:ext cx="2518757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61" name="19 CuadroTexto"/>
              <p:cNvSpPr txBox="1">
                <a:spLocks noChangeArrowheads="1"/>
              </p:cNvSpPr>
              <p:nvPr/>
            </p:nvSpPr>
            <p:spPr bwMode="auto">
              <a:xfrm>
                <a:off x="1000100" y="3857628"/>
                <a:ext cx="2487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b="1"/>
                  <a:t>I</a:t>
                </a:r>
              </a:p>
            </p:txBody>
          </p:sp>
          <p:sp>
            <p:nvSpPr>
              <p:cNvPr id="27662" name="20 CuadroTexto"/>
              <p:cNvSpPr txBox="1">
                <a:spLocks noChangeArrowheads="1"/>
              </p:cNvSpPr>
              <p:nvPr/>
            </p:nvSpPr>
            <p:spPr bwMode="auto">
              <a:xfrm>
                <a:off x="3714744" y="5357826"/>
                <a:ext cx="26161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b="1"/>
                  <a:t>t</a:t>
                </a:r>
              </a:p>
            </p:txBody>
          </p:sp>
          <p:cxnSp>
            <p:nvCxnSpPr>
              <p:cNvPr id="23" name="22 Conector recto"/>
              <p:cNvCxnSpPr/>
              <p:nvPr/>
            </p:nvCxnSpPr>
            <p:spPr>
              <a:xfrm>
                <a:off x="1357290" y="4571616"/>
                <a:ext cx="2232041" cy="158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58" name="25 CuadroTexto"/>
            <p:cNvSpPr txBox="1">
              <a:spLocks noChangeArrowheads="1"/>
            </p:cNvSpPr>
            <p:nvPr/>
          </p:nvSpPr>
          <p:spPr bwMode="auto">
            <a:xfrm>
              <a:off x="3357554" y="4000504"/>
              <a:ext cx="3429024" cy="3139321"/>
            </a:xfrm>
            <a:prstGeom prst="rect">
              <a:avLst/>
            </a:prstGeom>
            <a:noFill/>
            <a:ln w="9525">
              <a:solidFill>
                <a:srgbClr val="067D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r>
                <a:rPr lang="es-ES"/>
                <a:t>   </a:t>
              </a:r>
            </a:p>
          </p:txBody>
        </p:sp>
      </p:grpSp>
      <p:pic>
        <p:nvPicPr>
          <p:cNvPr id="27656" name="Picture 2" descr="http://ambiente-total.ucentral.cl/imagenes/pilas_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357563"/>
            <a:ext cx="30305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28625" y="1428750"/>
            <a:ext cx="8286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La </a:t>
            </a:r>
            <a:r>
              <a:rPr lang="es-ES" sz="2000" b="1">
                <a:solidFill>
                  <a:srgbClr val="005DA2"/>
                </a:solidFill>
              </a:rPr>
              <a:t>corriente alterna</a:t>
            </a:r>
            <a:r>
              <a:rPr lang="es-ES" sz="2000">
                <a:solidFill>
                  <a:srgbClr val="005DA2"/>
                </a:solidFill>
              </a:rPr>
              <a:t> </a:t>
            </a:r>
            <a:r>
              <a:rPr lang="es-ES" sz="2000"/>
              <a:t>es aquella en que </a:t>
            </a:r>
            <a:r>
              <a:rPr lang="es-ES" sz="2000" b="1"/>
              <a:t>el flujo de cargas se mueve alternadamente</a:t>
            </a:r>
            <a:r>
              <a:rPr lang="es-ES" sz="2000"/>
              <a:t> dentro del conductor, desplazándose en un sentido y otro; es decir, </a:t>
            </a:r>
            <a:r>
              <a:rPr lang="es-ES" sz="2000" b="1"/>
              <a:t>las cargas “van y vuelven”</a:t>
            </a:r>
            <a:r>
              <a:rPr lang="es-ES" sz="2000"/>
              <a:t> todo el tiempo. Este tipo de corriente es producido por </a:t>
            </a:r>
            <a:r>
              <a:rPr lang="es-ES" sz="2000" b="1"/>
              <a:t>generadores eléctricos</a:t>
            </a:r>
            <a:r>
              <a:rPr lang="es-ES" sz="2000"/>
              <a:t>.</a:t>
            </a:r>
          </a:p>
          <a:p>
            <a:endParaRPr lang="es-ES" sz="2000"/>
          </a:p>
        </p:txBody>
      </p:sp>
      <p:grpSp>
        <p:nvGrpSpPr>
          <p:cNvPr id="28676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28687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28689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28690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28688" name="5 Imagen" descr="ico_concepto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7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1.3 Tipos de corriente</a:t>
            </a:r>
          </a:p>
        </p:txBody>
      </p:sp>
      <p:pic>
        <p:nvPicPr>
          <p:cNvPr id="28678" name="Picture 1" descr="C:\Users\elearning\Pictures\mo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857500"/>
            <a:ext cx="3460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51 Grupo"/>
          <p:cNvGrpSpPr>
            <a:grpSpLocks/>
          </p:cNvGrpSpPr>
          <p:nvPr/>
        </p:nvGrpSpPr>
        <p:grpSpPr bwMode="auto">
          <a:xfrm>
            <a:off x="785813" y="2857500"/>
            <a:ext cx="3286125" cy="3071813"/>
            <a:chOff x="785786" y="3214686"/>
            <a:chExt cx="3429024" cy="3139321"/>
          </a:xfrm>
        </p:grpSpPr>
        <p:sp>
          <p:nvSpPr>
            <p:cNvPr id="28681" name="25 CuadroTexto"/>
            <p:cNvSpPr txBox="1">
              <a:spLocks noChangeArrowheads="1"/>
            </p:cNvSpPr>
            <p:nvPr/>
          </p:nvSpPr>
          <p:spPr bwMode="auto">
            <a:xfrm>
              <a:off x="785786" y="3214686"/>
              <a:ext cx="3429024" cy="3139321"/>
            </a:xfrm>
            <a:prstGeom prst="rect">
              <a:avLst/>
            </a:prstGeom>
            <a:noFill/>
            <a:ln w="9525">
              <a:solidFill>
                <a:srgbClr val="067D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endParaRPr lang="es-ES"/>
            </a:p>
            <a:p>
              <a:pPr eaLnBrk="1" hangingPunct="1"/>
              <a:r>
                <a:rPr lang="es-ES"/>
                <a:t>   </a:t>
              </a:r>
            </a:p>
          </p:txBody>
        </p:sp>
        <p:cxnSp>
          <p:nvCxnSpPr>
            <p:cNvPr id="17" name="16 Conector recto de flecha"/>
            <p:cNvCxnSpPr/>
            <p:nvPr/>
          </p:nvCxnSpPr>
          <p:spPr>
            <a:xfrm>
              <a:off x="1357289" y="4765689"/>
              <a:ext cx="2572597" cy="16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 rot="5400000">
              <a:off x="96678" y="4739714"/>
              <a:ext cx="2519569" cy="16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4" name="19 CuadroTexto"/>
            <p:cNvSpPr txBox="1">
              <a:spLocks noChangeArrowheads="1"/>
            </p:cNvSpPr>
            <p:nvPr/>
          </p:nvSpPr>
          <p:spPr bwMode="auto">
            <a:xfrm>
              <a:off x="928662" y="3408512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b="1"/>
                <a:t>I</a:t>
              </a:r>
            </a:p>
          </p:txBody>
        </p:sp>
        <p:sp>
          <p:nvSpPr>
            <p:cNvPr id="28685" name="20 CuadroTexto"/>
            <p:cNvSpPr txBox="1">
              <a:spLocks noChangeArrowheads="1"/>
            </p:cNvSpPr>
            <p:nvPr/>
          </p:nvSpPr>
          <p:spPr bwMode="auto">
            <a:xfrm>
              <a:off x="3643306" y="4908710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b="1"/>
                <a:t>t</a:t>
              </a:r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1358947" y="4064817"/>
              <a:ext cx="2218098" cy="1260596"/>
            </a:xfrm>
            <a:custGeom>
              <a:avLst/>
              <a:gdLst>
                <a:gd name="connsiteX0" fmla="*/ 0 w 2218765"/>
                <a:gd name="connsiteY0" fmla="*/ 694765 h 1259541"/>
                <a:gd name="connsiteX1" fmla="*/ 188259 w 2218765"/>
                <a:gd name="connsiteY1" fmla="*/ 103094 h 1259541"/>
                <a:gd name="connsiteX2" fmla="*/ 658906 w 2218765"/>
                <a:gd name="connsiteY2" fmla="*/ 1259541 h 1259541"/>
                <a:gd name="connsiteX3" fmla="*/ 1102659 w 2218765"/>
                <a:gd name="connsiteY3" fmla="*/ 103094 h 1259541"/>
                <a:gd name="connsiteX4" fmla="*/ 1506071 w 2218765"/>
                <a:gd name="connsiteY4" fmla="*/ 1246094 h 1259541"/>
                <a:gd name="connsiteX5" fmla="*/ 1976718 w 2218765"/>
                <a:gd name="connsiteY5" fmla="*/ 89647 h 1259541"/>
                <a:gd name="connsiteX6" fmla="*/ 2205318 w 2218765"/>
                <a:gd name="connsiteY6" fmla="*/ 708212 h 125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8765" h="1259541">
                  <a:moveTo>
                    <a:pt x="0" y="694765"/>
                  </a:moveTo>
                  <a:cubicBezTo>
                    <a:pt x="39220" y="351865"/>
                    <a:pt x="78441" y="8965"/>
                    <a:pt x="188259" y="103094"/>
                  </a:cubicBezTo>
                  <a:cubicBezTo>
                    <a:pt x="298077" y="197223"/>
                    <a:pt x="506506" y="1259541"/>
                    <a:pt x="658906" y="1259541"/>
                  </a:cubicBezTo>
                  <a:cubicBezTo>
                    <a:pt x="811306" y="1259541"/>
                    <a:pt x="961465" y="105335"/>
                    <a:pt x="1102659" y="103094"/>
                  </a:cubicBezTo>
                  <a:cubicBezTo>
                    <a:pt x="1243853" y="100853"/>
                    <a:pt x="1360395" y="1248335"/>
                    <a:pt x="1506071" y="1246094"/>
                  </a:cubicBezTo>
                  <a:cubicBezTo>
                    <a:pt x="1651747" y="1243853"/>
                    <a:pt x="1860177" y="179294"/>
                    <a:pt x="1976718" y="89647"/>
                  </a:cubicBezTo>
                  <a:cubicBezTo>
                    <a:pt x="2093259" y="0"/>
                    <a:pt x="2218765" y="495300"/>
                    <a:pt x="2205318" y="708212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8680" name="50 Rectángulo"/>
          <p:cNvSpPr>
            <a:spLocks noChangeArrowheads="1"/>
          </p:cNvSpPr>
          <p:nvPr/>
        </p:nvSpPr>
        <p:spPr bwMode="auto">
          <a:xfrm>
            <a:off x="785813" y="5935663"/>
            <a:ext cx="7643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2000"/>
              <a:t>Las cargas circulan por un tiempo en un sentido y después en sentido opuesto, repitiéndose el proceso cíclicamente.</a:t>
            </a:r>
          </a:p>
        </p:txBody>
      </p:sp>
    </p:spTree>
    <p:extLst>
      <p:ext uri="{BB962C8B-B14F-4D97-AF65-F5344CB8AC3E}">
        <p14:creationId xmlns:p14="http://schemas.microsoft.com/office/powerpoint/2010/main" val="335711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9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625" y="1428750"/>
            <a:ext cx="8286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 b="1"/>
              <a:t>Resistencia eléctrica </a:t>
            </a:r>
            <a:r>
              <a:rPr lang="es-ES" sz="2000"/>
              <a:t>es la </a:t>
            </a:r>
            <a:r>
              <a:rPr lang="es-ES" sz="2000" b="1"/>
              <a:t>oposición natural</a:t>
            </a:r>
            <a:r>
              <a:rPr lang="es-ES" sz="2000"/>
              <a:t> que presentan todos los materiales, en mayor o menor medida, </a:t>
            </a:r>
            <a:r>
              <a:rPr lang="es-ES" sz="2000" b="1"/>
              <a:t>al paso de una corriente eléctrica</a:t>
            </a:r>
            <a:r>
              <a:rPr lang="es-ES" sz="2000"/>
              <a:t>. </a:t>
            </a:r>
            <a:endParaRPr lang="es-ES" sz="1400"/>
          </a:p>
          <a:p>
            <a:endParaRPr lang="es-ES" sz="1400"/>
          </a:p>
          <a:p>
            <a:r>
              <a:rPr lang="es-ES" sz="2000"/>
              <a:t>Se simboliza por una “</a:t>
            </a:r>
            <a:r>
              <a:rPr lang="es-ES" sz="2000" b="1"/>
              <a:t>R</a:t>
            </a:r>
            <a:r>
              <a:rPr lang="es-ES" sz="2000"/>
              <a:t>” y su unidad es el [</a:t>
            </a:r>
            <a:r>
              <a:rPr lang="es-ES" sz="2000" b="1"/>
              <a:t>ohm</a:t>
            </a:r>
            <a:r>
              <a:rPr lang="es-ES" sz="2000"/>
              <a:t>] = [</a:t>
            </a:r>
            <a:r>
              <a:rPr lang="es-ES" sz="2000" b="1"/>
              <a:t>Ω</a:t>
            </a:r>
            <a:r>
              <a:rPr lang="es-ES" sz="2000"/>
              <a:t>].</a:t>
            </a:r>
            <a:endParaRPr lang="es-CL" sz="2000"/>
          </a:p>
          <a:p>
            <a:endParaRPr lang="es-ES" sz="1400"/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4103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4105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4106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4104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1.4 Resistencia eléctrica</a:t>
            </a: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1357313" y="3524250"/>
          <a:ext cx="6286500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r:id="rId5" imgW="7163800" imgH="2190476" progId="">
                  <p:embed/>
                </p:oleObj>
              </mc:Choice>
              <mc:Fallback>
                <p:oleObj r:id="rId5" imgW="7163800" imgH="2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524250"/>
                        <a:ext cx="6286500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CC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56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4" name="41 Conector recto"/>
          <p:cNvCxnSpPr>
            <a:cxnSpLocks noChangeShapeType="1"/>
          </p:cNvCxnSpPr>
          <p:nvPr/>
        </p:nvCxnSpPr>
        <p:spPr bwMode="auto">
          <a:xfrm>
            <a:off x="0" y="1196975"/>
            <a:ext cx="3059113" cy="0"/>
          </a:xfrm>
          <a:prstGeom prst="line">
            <a:avLst/>
          </a:prstGeom>
          <a:noFill/>
          <a:ln w="9525" algn="ctr">
            <a:solidFill>
              <a:srgbClr val="067D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28625" y="1428750"/>
            <a:ext cx="5429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/>
              <a:t>La resistencia eléctrica en un </a:t>
            </a:r>
            <a:r>
              <a:rPr lang="es-ES" sz="2000" b="1">
                <a:solidFill>
                  <a:srgbClr val="005DA2"/>
                </a:solidFill>
              </a:rPr>
              <a:t>conductor rectilíneo</a:t>
            </a:r>
            <a:r>
              <a:rPr lang="es-ES" sz="2000" b="1"/>
              <a:t> </a:t>
            </a:r>
            <a:r>
              <a:rPr lang="es-ES" sz="2000"/>
              <a:t>depende de la</a:t>
            </a:r>
            <a:r>
              <a:rPr lang="es-ES" sz="2000" b="1"/>
              <a:t> longitud (</a:t>
            </a:r>
            <a:r>
              <a:rPr lang="es-ES" sz="2000" b="1" i="1"/>
              <a:t>L</a:t>
            </a:r>
            <a:r>
              <a:rPr lang="es-ES" sz="2000" b="1"/>
              <a:t>)</a:t>
            </a:r>
            <a:r>
              <a:rPr lang="es-ES" sz="2000"/>
              <a:t> del conductor, del </a:t>
            </a:r>
            <a:r>
              <a:rPr lang="es-ES" sz="2000" b="1"/>
              <a:t>área (</a:t>
            </a:r>
            <a:r>
              <a:rPr lang="es-ES" sz="2000" b="1" i="1"/>
              <a:t>A</a:t>
            </a:r>
            <a:r>
              <a:rPr lang="es-ES" sz="2000" b="1"/>
              <a:t>)</a:t>
            </a:r>
            <a:r>
              <a:rPr lang="es-ES" sz="2000"/>
              <a:t> de su sección transversal, y de la </a:t>
            </a:r>
            <a:r>
              <a:rPr lang="es-ES" sz="2000" b="1"/>
              <a:t>resistividad (</a:t>
            </a:r>
            <a:r>
              <a:rPr lang="es-ES" sz="2000" b="1" i="1"/>
              <a:t>ρ</a:t>
            </a:r>
            <a:r>
              <a:rPr lang="es-ES" sz="2000" b="1"/>
              <a:t>)</a:t>
            </a:r>
            <a:r>
              <a:rPr lang="es-ES" sz="2000"/>
              <a:t> del material con el que está hecho.  </a:t>
            </a:r>
            <a:endParaRPr lang="es-CL" sz="2000"/>
          </a:p>
        </p:txBody>
      </p:sp>
      <p:grpSp>
        <p:nvGrpSpPr>
          <p:cNvPr id="5126" name="Group 10"/>
          <p:cNvGrpSpPr>
            <a:grpSpLocks/>
          </p:cNvGrpSpPr>
          <p:nvPr/>
        </p:nvGrpSpPr>
        <p:grpSpPr bwMode="auto">
          <a:xfrm>
            <a:off x="131763" y="-100013"/>
            <a:ext cx="6297612" cy="860426"/>
            <a:chOff x="83" y="-63"/>
            <a:chExt cx="3523" cy="542"/>
          </a:xfrm>
        </p:grpSpPr>
        <p:grpSp>
          <p:nvGrpSpPr>
            <p:cNvPr id="5130" name="Group 2"/>
            <p:cNvGrpSpPr>
              <a:grpSpLocks/>
            </p:cNvGrpSpPr>
            <p:nvPr/>
          </p:nvGrpSpPr>
          <p:grpSpPr bwMode="auto">
            <a:xfrm>
              <a:off x="83" y="-63"/>
              <a:ext cx="3403" cy="453"/>
              <a:chOff x="83" y="-63"/>
              <a:chExt cx="3403" cy="453"/>
            </a:xfrm>
          </p:grpSpPr>
          <p:sp>
            <p:nvSpPr>
              <p:cNvPr id="5132" name="37 Rectángulo redondeado"/>
              <p:cNvSpPr>
                <a:spLocks noChangeArrowheads="1"/>
              </p:cNvSpPr>
              <p:nvPr/>
            </p:nvSpPr>
            <p:spPr bwMode="auto">
              <a:xfrm>
                <a:off x="83" y="-63"/>
                <a:ext cx="3403" cy="453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s-CL">
                  <a:cs typeface="Arial" charset="0"/>
                </a:endParaRPr>
              </a:p>
            </p:txBody>
          </p:sp>
          <p:sp>
            <p:nvSpPr>
              <p:cNvPr id="5133" name="38 CuadroTexto"/>
              <p:cNvSpPr txBox="1">
                <a:spLocks noChangeArrowheads="1"/>
              </p:cNvSpPr>
              <p:nvPr/>
            </p:nvSpPr>
            <p:spPr bwMode="auto">
              <a:xfrm>
                <a:off x="160" y="4"/>
                <a:ext cx="14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CL" sz="2800" b="1">
                    <a:solidFill>
                      <a:srgbClr val="404040"/>
                    </a:solidFill>
                    <a:cs typeface="Arial" charset="0"/>
                  </a:rPr>
                  <a:t>1. Ley de Ohm</a:t>
                </a:r>
              </a:p>
            </p:txBody>
          </p:sp>
        </p:grpSp>
        <p:pic>
          <p:nvPicPr>
            <p:cNvPr id="5131" name="5 Imagen" descr="ico_concept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0"/>
              <a:ext cx="40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40 CuadroTexto"/>
          <p:cNvSpPr txBox="1">
            <a:spLocks noChangeArrowheads="1"/>
          </p:cNvSpPr>
          <p:nvPr/>
        </p:nvSpPr>
        <p:spPr bwMode="auto">
          <a:xfrm>
            <a:off x="0" y="765175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000" b="1">
                <a:solidFill>
                  <a:srgbClr val="7F7F7F"/>
                </a:solidFill>
              </a:rPr>
              <a:t>  1.4 Resistencia eléctrica</a:t>
            </a:r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5899423" y="1496010"/>
          <a:ext cx="2850983" cy="2015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37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/>
                        <a:t>Material</a:t>
                      </a:r>
                      <a:endParaRPr lang="es-CL" sz="1200" b="1" dirty="0">
                        <a:latin typeface="Calibri" pitchFamily="34" charset="0"/>
                      </a:endParaRPr>
                    </a:p>
                  </a:txBody>
                  <a:tcPr marL="3254" marR="3254" marT="3254" marB="3254" anchor="ctr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b="1" dirty="0"/>
                        <a:t>Resistividad </a:t>
                      </a:r>
                    </a:p>
                    <a:p>
                      <a:pPr algn="ctr"/>
                      <a:r>
                        <a:rPr lang="es-CL" sz="1000" b="1" dirty="0"/>
                        <a:t>a 23°C en [</a:t>
                      </a:r>
                      <a:r>
                        <a:rPr lang="es-CL" sz="1000" b="1" dirty="0">
                          <a:sym typeface="Symbol"/>
                        </a:rPr>
                        <a:t></a:t>
                      </a:r>
                      <a:r>
                        <a:rPr lang="es-CL" sz="1000" b="1" dirty="0">
                          <a:latin typeface="Calibri"/>
                          <a:sym typeface="Symbol"/>
                        </a:rPr>
                        <a:t>·</a:t>
                      </a:r>
                      <a:r>
                        <a:rPr lang="es-CL" sz="1000" b="1" dirty="0">
                          <a:sym typeface="Symbol"/>
                        </a:rPr>
                        <a:t>m]</a:t>
                      </a:r>
                      <a:endParaRPr lang="es-CL" sz="1000" b="1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27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Plata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1.59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536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Cobre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1.68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7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Oro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/>
                        <a:t>2.20 × 10</a:t>
                      </a:r>
                      <a:r>
                        <a:rPr lang="es-CL" sz="1200" b="0" baseline="30000"/>
                        <a:t>-8</a:t>
                      </a:r>
                      <a:endParaRPr lang="es-CL" sz="1200" b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Aluminio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2.65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880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Tungsteno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5.6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Hierro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9.71 × 10</a:t>
                      </a:r>
                      <a:r>
                        <a:rPr lang="es-CL" sz="1200" b="0" baseline="30000" dirty="0"/>
                        <a:t>-8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85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Acero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7.2 × 10</a:t>
                      </a:r>
                      <a:r>
                        <a:rPr lang="es-CL" sz="1200" b="0" baseline="30000" dirty="0"/>
                        <a:t>-7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656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Platino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1.1 × 10</a:t>
                      </a:r>
                      <a:r>
                        <a:rPr lang="es-CL" sz="1200" b="0" baseline="30000" dirty="0"/>
                        <a:t>-7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Plomo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/>
                        <a:t>2.2 × 10</a:t>
                      </a:r>
                      <a:r>
                        <a:rPr lang="es-CL" sz="1200" b="0" baseline="30000" dirty="0"/>
                        <a:t>-7</a:t>
                      </a:r>
                      <a:endParaRPr lang="es-CL" sz="1200" b="0" dirty="0">
                        <a:latin typeface="Calibri" pitchFamily="34" charset="0"/>
                      </a:endParaRPr>
                    </a:p>
                  </a:txBody>
                  <a:tcPr marL="3254" marR="3254" marT="3254" marB="3254"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357438" y="3429000"/>
          <a:ext cx="16287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3429000"/>
                        <a:ext cx="1628775" cy="1071563"/>
                      </a:xfrm>
                      <a:prstGeom prst="rect">
                        <a:avLst/>
                      </a:prstGeom>
                      <a:solidFill>
                        <a:srgbClr val="067DD9"/>
                      </a:solidFill>
                      <a:ln w="9525">
                        <a:solidFill>
                          <a:srgbClr val="067DD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9" name="Object 22"/>
          <p:cNvGraphicFramePr>
            <a:graphicFrameLocks noChangeAspect="1"/>
          </p:cNvGraphicFramePr>
          <p:nvPr/>
        </p:nvGraphicFramePr>
        <p:xfrm>
          <a:off x="363538" y="5341938"/>
          <a:ext cx="44672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7" imgW="2692080" imgH="482400" progId="Equation.DSMT4">
                  <p:embed/>
                </p:oleObj>
              </mc:Choice>
              <mc:Fallback>
                <p:oleObj name="Equation" r:id="rId7" imgW="2692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5341938"/>
                        <a:ext cx="44672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6" descr="C:\Users\elearning\Pictures\resistividad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E4"/>
              </a:clrFrom>
              <a:clrTo>
                <a:srgbClr val="FEF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>
            <a:fillRect/>
          </a:stretch>
        </p:blipFill>
        <p:spPr bwMode="auto">
          <a:xfrm>
            <a:off x="5724525" y="3968750"/>
            <a:ext cx="302101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8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" y="928688"/>
            <a:ext cx="8643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5. Un alambre es mejor conductor cuanto menor sea su</a:t>
            </a:r>
          </a:p>
          <a:p>
            <a:pPr marL="457200" indent="-457200" algn="just">
              <a:tabLst>
                <a:tab pos="438150" algn="l"/>
              </a:tabLst>
              <a:defRPr/>
            </a:pPr>
            <a:r>
              <a:rPr lang="es-ES_tradnl" sz="20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I)   resistividad.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II)  sección transversal.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III) longitud.</a:t>
            </a:r>
          </a:p>
          <a:p>
            <a:pPr>
              <a:defRPr/>
            </a:pPr>
            <a:endParaRPr lang="es-ES" sz="2000" dirty="0">
              <a:latin typeface="Arial" pitchFamily="34" charset="0"/>
            </a:endParaRP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Es (son) correcta(s)</a:t>
            </a:r>
          </a:p>
          <a:p>
            <a:pPr>
              <a:defRPr/>
            </a:pPr>
            <a:endParaRPr lang="es-ES" sz="2000" dirty="0">
              <a:latin typeface="Arial" pitchFamily="34" charset="0"/>
            </a:endParaRP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A)  solo I.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B)  solo II.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</a:rPr>
              <a:t>C)  solo III.</a:t>
            </a:r>
          </a:p>
          <a:p>
            <a:pPr>
              <a:defRPr/>
            </a:pPr>
            <a:r>
              <a:rPr lang="it-IT" sz="2000" dirty="0">
                <a:latin typeface="Arial" pitchFamily="34" charset="0"/>
              </a:rPr>
              <a:t>D)  solo I y II.</a:t>
            </a:r>
          </a:p>
          <a:p>
            <a:pPr>
              <a:defRPr/>
            </a:pPr>
            <a:r>
              <a:rPr lang="it-IT" sz="2000" dirty="0">
                <a:latin typeface="Arial" pitchFamily="34" charset="0"/>
              </a:rPr>
              <a:t>E)  solo I y III.</a:t>
            </a:r>
            <a:endParaRPr lang="es-ES_tradnl" sz="2000" dirty="0"/>
          </a:p>
        </p:txBody>
      </p:sp>
      <p:sp>
        <p:nvSpPr>
          <p:cNvPr id="29699" name="AutoShape 17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9700" name="AutoShape 19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9701" name="AutoShape 21" descr="data:image/jpeg;base64,/9j/4AAQSkZJRgABAQAAAQABAAD/2wCEAAkGBhQSERUUExQVFRUWFxoaGBgYGBoYGhsYGxgaFxofIB0XHSYeGhojHB0YHy8gJCcpLSwsHB8xNTAqNSYrLCoBCQoKDgwOGg8PGiwkHyQsLCwpLCwpLCwsLCwsLCwpLCwsLCksLCksLCwsLCwsLCwsLCwsLCwsLCwsLCwsLCwsLP/AABEIALEBHAMBIgACEQEDEQH/xAAcAAABBQEBAQAAAAAAAAAAAAAFAAIDBAYBBwj/xABCEAACAQIEBAQDBQYFAgYDAAABAhEDIQAEEjEFQVFhBhMicTKBkUKhscHwBxQjctHhM1JigvEVcxYkNKKywjVDkv/EABgBAQEBAQEAAAAAAAAAAAAAAAEAAgME/8QAHxEBAQEBAAMAAwEBAAAAAAAAAAERAhIhMQNBUWEi/9oADAMBAAIRAxEAPwDw3CwsdxIsPUT+WGYcrQZ+mJLGVT1D3A+6ThGrqdyNtLR7AW/DHBUhCebSB7Wn+mI8ruf5W/8AicJLZPdvwH98RRiavso6D8b/ANMRoP6fXAEobf8Alj74xNTWNJ/lP0j88QxOqNpH5jEhPpXrz+W39cRKjT8xwosDNz9cT1MrCEhbAzJ7rYficMyYlwFBJAJMfPpyjFvNUSyapAUsyqvOQASY6CQJ7++DRXMjRGkSBdW3227XtvHYYfmD6iABcDkLc+m+2JUcBFAsQt/kvPvv9eeIVp6m2OxmZ+eAImULoETIJkjrz/H7sWciyNWh1FhtAuZsI7d8MzrQVJFxMewKxbls2GcMyrFWqRMkiSY5gnfD+jGryvE0SlULaSagYn0bfOdotgNkMiK3rlVZ2kahYKAdI6AGIn64HrS1uiXJZgGvcLN7mwtjUcN4aQyaVQgOwktOpRJFosYG+OHX/Et1w6/4260vCFoIqioGrIB66arqXULzKhUMNtq+/F/gnCqAzCqdC2K06UjV6gtVy1hrMKovazb81lqjkyfURNiIjcAXO8e174HV8vNYsp1MQisvqkKqMysp3Dq3wtMXNjjw8d+dseb8fflbK2eeVTkagnSkNtAaFLaANPKw/KcU+G8Ppfuh0KVbWRIYE7TF5MHTbn9MKjx40P4FWi1Rlp6NaaAullZVLB3GliUvEiQIMkDE1LjVHynpgLQamVhasIVABiADDxvANpE74PGnwt9paORC1UKA/wARHEm/+GyMCZ5wzj59cR8XJNI0abaHI31HVEwSR9kX27g9MN4ZWpsrmWZkBKmTMCGYA7GVFwLT0th+V8pqFQqqqPMEu5LagNvUv0jHOc5dZyTFCgRlqNBlJKBQWO3qYSAFkwYt2AMnB7I5wOzq66BJKxHqKkGbCRvG5xlStT911AyUDRcEgiQd7RpDfI4Y+fYJSqlo8t1kgx6WBEkb73md8a8Bnscr5QU/MDINQb4jG0CSYERNoA3PbA3MpTkMzU2ix1TcgkqD/tOG52qYq85EjaTJO5vBFjPcjvgfxHLsrKqi+8EROy7zMAH7jjcl1YGeK/D3nZerUX4yZIUSCJEbXHz6Yx3FfDhpCkVUzEMDuGj6iSZAx6jniQSmkIqrJdVgAxubyfr9wOMzmKmqsWqJquQTETtBiNI35/3x6/w9XPbt+Lqye2DzqH0i8337YVPgpKBjZe2NFxPJUBUDUmYyFHrHpm+oW3E2xPl85SM02AO94F+gUBTBtvP3Y73rPjvesnoP4dlFLqNMKFHQyW/sPli2uT0yBAhogzINzFvmD3GLv/TwaqmkBT0LJM7ACBIYGSf8tsQ1c4iyoKuZ9QAI22F97Df3xjd+OflvxneIlAWLLfkIt9Yud8Z4xjTcXpNVbcXJImygdB1wLqcMvdln5/ljrz8dufgXjmOjCxpt0nCVfxjHBhyNEdsSOrsJgbC2Fl/iHzH1EYa+OKcSPzLyx9/7YfQO31+doxBiUNBP0xJz7JvfpiZaxgDpOIglgepP4YkK7D5/dfEVjhjMC5WLoRvFj0PXE9BV1XJ2JJ33BFtoPf6Y5kOHsw2IU7sQQIG99sSKKSOwLahpj0ibx9Le/XADqrjSqr6gORjmOg3/AOMSUHMDTIlX/IfhijTqW9INhYt2i8L8ueLtKuH0io0jSfSsLztM9f13sGI69EMfXUUEgbdL8zb3vvi5Xp1FmiCgSnaw1TPcWYzz58rDENHRUzFNfsCOcCApI32udsW1zhAiwAAFubDb3ixwWi1Y4fw5aVRblixWDFiTuOhAkdLz74L1NVPMIsgAiTe1kI/HVbvgTlMzIRuQgdYtGx3JMewwUznEpFNSYYGSSIgmdPKBMmx7jHm7l3Prz9buDlVWEsWgRBMzECJPqtsTNvbFbgVecz57sYLoqJoJeoVKFABIA1AE84Ez2DCqadSmKjCoKk+kEtKrMqR0nTa0iR1we4DlFzeYrZmmukUEVEWxVswAWZoH2QISBeGMQYxynPjLdZ558ZrSVK7q/mswBraVgMGCorFyCY3N53HITub2tdLMVVw3qY/69ib7HfnzPbFXiPEEqCnUp04ZtalTEroA1TFwZMQOgnpipm9aUwwcECCyjuWUQI9p+Xz89l1xsum8Rr1A2iGqLCgMLxYQDedzt3AxP4SPlaqbkeoEDmNUWJJtdb9owK4XnDXasKpLFdMJG1o+z2B7/TFjJUGBbyUqlkAa/wAJ+HVz6jrtPKMdcz03mXBrLPSRClYsurQTFwJUWmdzp73xluN1EUPTpGFKbkSTB1ryFjYTPzi2B3GeJvrWopYHRpNyYkAaTqspkERfngJW4iPNBE6WItMwec27Y6/j/H6dOORvJ8TNZNR16ygAiYHUzPt9O2PVOHVtdKnq0NYHVpEGd5udtr48MQjQ9wYYlRcWJJHsPvvjd+GuPNUpAEQFAVABA18lLbAnoYufiAxrvjPi65z4KeNeDCKzgrJUlSFI0kjqBpOx3jt0Izw/wLSq0zUWqdTMtMqqQYBa943689onBrjPDKi0f41GnULKNABlabAGQSN5MEHbcdMBMrxGnlmZs3AqknRLQFXooEQvbe3bFJbMHv4oePcrRUIDpVhYimNzPPlb8zjJ630inRiDcxvG5kiLf2xq+NeKaDqwLDSeUhmPUKR1OMQ/FjTYinFJHi1mY9p+yOdsd+Zcyx15lzMPz+QLn+NXYE72gQDAEWB+f98QVGShNLzmmxmlBUgqDzUGcMfjKESy3gxJPf7sDaOUNQkiIME9p29pxvx/rpOf6fIYyark+23zJxxXiwqH6qPuOK2ZyjK2mZPYGPkTvjjZMLZpB6WEfXCVTCx0Y5haLCx0DfCOJEcLTbHQMdqHEnBEd8dCzfHH5frph9P8cSPRJUe5/LDlqSwjkIH34YjEwOW8d9sSVBDX5ED78RF6WVaoAG1N6bFmlRFhY26D9WhNJ9JUi3ygfFvHy7YdlTuosYGok2Cjex3PLEbekPBBMQI5bjnf/jAzU/D2QUZcE2HpAH1JO8dO/XFKizC8AhgdwNjacPqUiFVSfsgwPl9+Ia1UjlAggT7j/nFEl4dW0sW3Ow97RizUragCN4Nz7b/iB88VMjQDMBckiQB1t/fF4InpDLe9xYNA598VVRpm7ASANr3JkR9BjT8J8SzTVKlKnUtMsBe/qJn237drYlYDCDPXkOmNDl8pVOXbQjEFSwMCTTk6wCL6dWk2ib2xz/JzLMrHfMsyiHFXp1CKlI+Xp1IAJIBKHSZJ+0yaegGnGk4DnaeVy9FV1SFDaVV/McmCzC0FdQ3MCIvtgRn89TzGUy+Wp00WrUqoD6L2JuWAuCY/93TEtfJNlwA7K7SZvEMDtNhAOy+59+PXMyc1y6kycilLOlsw1RUenqpMWLKVUkusGWOjUREwR8I6YJZjMuw9GlP4bTEgkCW0j5/TbAnIZhalOSDZgDoJ1H3na5Fu+I80mmGR1Pq+GYIsTM2EkA7TsTfHPxl9MZpvC+P1FrN6iQLTpgCQTytAgQOdxe2DNXxLFIsGC2gyojaDYC5J2ud8Yog0xV3PwxDCZvAOkGd9Vvuxb8PZN6pOkTon1EqAJgiSZE2HKLfPHa8R08E+aU5lHLnylDHSQJkkgEadXQz8+2ANfJMigBhVcvpBDbarbGI9Q22wdz3DvJoN/FUvM2M+kfEL84m3t74zWb4oCzRU9MCeRYyInTIIkA78t8dOY3zEOXBD6TJaYgXvIEfK2PZuA5zK0qKU6baXVPUCVALXGonYmDvtYbbY8q4bnHCk0zrDEytz1uA1++87XxWzQCsRVVgdVxYRzIAnffti658l1zr0rMeOvK1Uy71VMhYC1BEmdZW4IIGwAjbrjK8WpVa7lUc6CIEssf7pgzMD1TiClx6hlqbKitUJ76YFoEgwVMzcSbYA5zi/mMQiGmp5SGgEciAI+uDnn2zzzdVW4ZDMhj0zLMYA9oO2Kf7sGvO1pv8AW+wwTrZPUQFQsYktdjA/0jbEfElQUwqKwa86hcqOYEWG5Jx2dtCKgAmDPfFvJ5l/LKKSFuxA2sN29rx0nviEZFjTDBSZJ27D64nylFtLASAQCdiY9pk8jg1I6eYaPTZv815j52GLOXzNJBBQMdyXTUZ98T0Nf/6wpBsCFufrh+Y8wG6Itudz73M4qyzRxzCwsLZyi+EbnD2sPf8ARwycKKMdbf7sKmLjDk69JP8ATAjH3w4rAnDMTMvpHzP4Yieyer6fhibN0gtpDCReIOIQPUcWaayoBMeoXO0Af0j6YUe9JlgiLkTFzz6ieRwky92nmIt7T/TF+vkzqJuxtYwJtzv74men6HLKs9REFiVuCQDbrjIVKFFWe9gQAPbcn36Yo5nLjzCq7Cf1+umLmdyxQruQVBv1sP6YopWOpjzuPrb8J+uIRYRNJWZ9Q+YgwY+c4bm+KVPhbYcpNzG/vBxzyyVBvIn7jirnM1rIPQRy6n9Xk4SscGdBXp+Z8AcE2BtO17R743PGvEeVZVFPUGXUpg+kIyEOYUjnoMjoRtjJcB4Ca5BADSQoBbSATtqYwokSYmYuYF8HclwvL03rUfLepUNJiClRIBAFSSxnRAtIN50kGcc+pLdY6zdUshmwayAVGXSS7uInXAEr36RPbpjWcU4ZSr01ehXbWzMSHPpJhQ2wkW+XtBxnPD/Bi9asi/xGAVVKgwbrpMaZmNPIGRghxOm6qaS6tbPBJKlioIvJi5m3M7c8Y6m30LlqnQVqFc6pE9boRDkAmwO9479cdrqrHVSdplbLJ5mY5GNxBi2+KfFeE5iiJZTTojqwJvvIBMm/TngfkuLGirilq9QAJIuAJ6N8J3II5DG5N+KTfcS8V4uSzBZiIvAiLmAthPS/vacNy/HqyU4pVGpqJ9OqOhMC3QfT6ha7lmLdbn9HBLL5RaqjR6WESrGx6wYABJ5dMbyN4aapK+rW3MTeOZgHlzxWynl3Dlo/0gde+Cedy5pACrJgenl7jrihkeMNQqM1PZgVKkAhl6GZttMbxhTb+Ea+XRG/8qXNwHa4iIMk2W07fnGBHiYrbSFBmABeBcdLD54tZXjn7wFVKYSq5EJQRwDESSqCTJi0kTFsVOI0yhKEFWBuX3A+6/67Y5zd1jPYU6MWWmGB2E7hZvA/rgxmqdP00qJEyATIBYwJ3H3fdgXxHQiBabFmO8A9Y379BPvywGpg/MflfGvpzRPO5gIdKGCDcjtyNuRGB+Yqs/rYySY/QxNSp2BKsw3678+m/XHFywLadUXtq6cvuwtDeXy6eUqI7eYwlv8AQg7aZB7z8sE8lwdVzFRZjQkXuCedgLnny63x1KyK1T0y5USR9kACADB3tOBLZwrULKdOqxGxtG+w3xy92uPu0W4bmhkKrSrNRqQBqsCIBZTPQkAkXFiDgnVemqoadRAHTV/FnVJJH2ZkWtMGI9zn+IZNNALeZqZNQJZQA+0gDdNjJ7ieeOvlaWlN3JUSzMRJkiwHICBfmDhvM+nxn1ixhAYQxJTW4x1dnHw1ueOk4bzwo9DEnHVNvf8AADHAbYc9MggdAefvgSMjE7bD+U/iRiA74t019SgxGnnIHM8r4ijpfEJ5mPqIxJTbrc9P18/rg3kqNBoadPqgA3BKiY9XuL4IpwxGSNBUuzRAUEkEgC0/L2xm9YgxcwfLFryBG2wAB/4vbF+sy1AoEKdTfFYQFMzAiZjad+WIqHAXtDK66tg0m3puLTci4t3uMR8ezDIAqMVhIcGZ9RuN+YAkctjvGLZfgilxDiJZhN1pyqgG3p5jtt2xzh+XRoltOlCxMTqqE6lXsNhPviiF1WUe/c7/AK9sbDguRprTq0q1OqzKZQ0gWbWwTeI9IPI/5uuH4cZr9zc0iBM6hNwJseU+2KlDJAsdbaAN+bH2H57Y0o4jTFZldWiBZlSneBE7wCYPzxdPEjQpGnWp02pMwZqYVSYG5Um+oDmDJ+WLTijkMk5UU6KNAYvraL+khRqbSEXeY6yZ0qMWcvlCdNNyEZUvT1ySx9JYFbaDTAkFokTIGwXO8dV2IVPMVSQjEsjFBOmdJmQP0cOHEVAGol3MkEuTpBsVJgGd7/SOZZaLzK0PDGQZurTZnAZKYOgBWBDBbCYMbx74L57NvSpAEGooYnW4vTBHwSxLaC1ws2O2+MplM1ReoXE+ZoGqPUtohzqm4OmRtvth78QqIPQ5q63AYNoNNtQae1iImRAg9Djn4jwg/l80c2lZQZUAgCYJi8Rvr52nUBEjGWR6NPUrQda2AN1Olom9jMWweop+61kYUkrirTJYUtVWks20iNzYGZA3A64H1uFVHLtRpI4ks3pAK9ASRA22GNTDJjP5RiKghFYahOsCOo+vQYI8Qz66SIRTadIEbk2j4Tz+uGVeDZszqoMkWv6WtvAcgt8rY2fD/AtD92H7xV0MwnQFDMZEkyftxeBMTzxq2RY82rvquDawj6/r54fR4Y0BmhY2EST7g8saTP8A7O66VHFHRVUQJ8ynTaWEqCrGQSIsY7YCVuE5pSUqqacb+bKj6xc7WF9sMspafhnGqJqAKVpORcU6SoCx+z6TtyuLe+LniegtmpoAdnFjeRcbyxv1+u2ZyXBNVRao+EmSsFQI5AuRJtz+eNJU4jSY+ZXRlCxAQ03X/eyE6CT1ExseWOdmfGPD36DU4AwRnIYKE1bQOdhPSD7wcZbh2WNRmie8bkHf7sbjM8bXyahVwyFTHxBgT8IIaQYBIkXk9MS+F/CmlCQyFmUeksAR7xz+kHnY4J3k2iSs7wStKf4ZZkkekweQWbGwPKLzh3E+DVDDgME+wWFxA2naMalOB+TmitSCtRNQCGV1G3QSLTEbYEce4oFUIhLJPUQQLenSBIj9bYp1t9D9gWWzzfCxg8yen5xiy2SAVjqllIMWBKkkEjrcQcVa9IvEAGTzImcGlyqsELMUqLsTpE87ksca66yrr0z+ZzAjedgGIIOkWi/T8sWv+rIQNNIAAAbTMc7EY7xiqiEKKSatpTa82tuef6jEOgwIjbrz+RjG5DjO4kp8+2GRGHCwxpo3CO+OYcoviTrrt+u2Orv935YUTAH6uccpi/yJ+7EjTi7l413MemJEWt3xTpi4xcyg1VJgbgxMCPfliMEcu+6KzQTYlVZZ2vyHSeWC+QrugYuwbSI5r207AnnsOuK2WyyQCVSmvMo2tmGk2loSLR7mCMTCiZBnUBeAbXNx9I5ctztjF9tWLfn6l9LknkSdSgWJIN9gJ7ReBgLmssXZtRZiJ9WlY9Jve0c7fjiehQYPqFUgA8pU9hAthZeiWs1QDU8lrkEk2kG1jy/tikxSesN4RkXpuahRWVFJGrYkjmAZBvInpjceEM5l61SsmZpIqvTXUNLaZVtUjSYgyLj/ACiMZFODVqQauz01AIIZWOgnY/DcObXIGJPDRetWKVjFNgykimoUiRENA03iCpkcpxf6Wk4z4YydRj5a6SF2ZmMgCBZm1gCw325YzvEeHDTTbMIadIHSvlq7eqCQhOohZ30khxOLdbJ1KVdkp0w9NSfLZ6lMlgYsGY3gyBBB9jONNwHL1BVV650uWbzKDVQRUBsoZtMnf/MTbFJVWHy3AMrWk0FzWpiqoj09dOTuWqU40qO4kb3xQoZrL0KpGlmE/Erj0kCJU6TqE3BPKLY9Y/aR4ppUOHfu9JRRavA0U4CrSEF/hA3svfUeU48PalPtjTL2nw945ybU1UFKTCA0gAtaN4OqdzN8YbxrWy5rDyhopsYZ1EoP9osTN4BiBtjK5dL2n9DBLhiNTqBiAUkSNx/frfGJxl060fB/G9bLP5CouZo092FLcEapMA8pH+3Go4ZxWnndQouSA4C0y10tMqQLgxz6RgBwFHzAzaKtIVqNLQtUU5Jp1dSmNJAQaW+MqSJ5Yk4T4A4jRXVlqaMGgeaK9ISQTZQSCL2HOdoxXiVNPn+B0Fqor+esaNS0nCQgtJ1KdXU6r9DY4Jce8FppRk80KVAWoqvW0Bb6m/iACQTsvXtjI8A4dn6mmnVFCg7SqVMwz0qrzdgFcTVaQtwLQN5wW8XftJOQoU8plamupS9NWqI0FryqTeAZkjoBO+Kc59Fqn4vqrliEoUaPmuSFLMxcXJUgVGKqkjna/K8geNUOInLUlemzaZ9akO4YsSADTabgSbX+WJOEePzmVanmSQ26vNU2m8kEsu/xD54OvxY0hTXUf4jtplS4IUarnULx357HGbsaYnhfhipUV2apFZT6qLK5q6SBB2Jgz05TzwRyfhsJQqV6sQisBTMwYkeq1rgQOsX5Y7xbh9DWp1IipbRr3UEuo9V1AMrBOzWMCMDOJVneidEMrR5h1iozANIIgekSJMRvh91fpRzviRigpoECrcQgAFto7Gex36Yq5PN6nLOWLmIgwZ+do2w2nwSq1PzYC0xJkkSQDfSsy0fTfpjQZHw7k6tAOrVkqCLuIQ9xYg8/Tv7416jJ9XPZp5VqUFqbKKi1NQA+GfQWGrcQI3NgMDKXB2p7hiTfUQQI7/5R74M/9SNJPKoKUUGxIux52HcdTgZm8ySNU3BuJ5z05Hv92Kc4fGH1K6oBOkntcfWfw2wD4lVNxyPLD8y5MQPp33wxqJK3IwyMpMnmGdGBAZkjSxVWi+x1fZ364U0/tNfc6fSL32Fh7CPbFEqFPq5j79x+u+IGrEnDJidqUSCZG36/vhvlWvzuO/6g4sVAxGo7knv0+mOigxHM8iJvsNh0whT074Qxb/c2gna43IGEaIv2ifrH0xJVGH0B8R/0n+n54sVKGjkWiPa/6OJUyYUtIJUqCIN7kHeOhxFUy9IkiNywAH6+WH5a1S/Jr/WMWcooBVlYEIdUQZJkWPS0X2xYzfDBqLAi5NuhDEEfjHURiOI88y+WYeSW+HmPfnFu9wNsWsnxg6QrJ7MD9fbAau5k6t/aD0w+hm9I2nFi1pAVaxMqdr7HDjl2NvSfaQY+f6/DGYGdI2AH67YvZLjDn0MZnY7EHEdHxUDU2XUwAHqURMTMweYxFwmlUT16S1FmIBiJCzJgWgRfpgTQ4LmWcOKdQzbVBvIj3NsXMrk6YaK4zHpEEUyqMZJMQyE7TywRa9K8M+GKeZ1sBnlKiQkhQVJGkqz0zvO2/fHoGW8NU6dEnS8EevzqjEqBf2A6xFrYx/gzxBk6B8ui9emrqCxr1gfXKqFHoYbAmSQL/T0CrxKnUU6ai2tJ2M/Sfww7rNfMHi7xKM7XaoRoRZWiqxZASV1Tck7kzucAPMI2OPX/ANqPhkUkWuTRSnqhtFFZZj8N1G1jvjE1OCUTTptSptU1G8Elj7aZAuYiCdrXEuAByvEAoIZdU94/LFls21Qfww5I3X4j0kQJI6iPry0r+C+KPTKDIOlImfLVVFxsZY6+++D/AIf/AGJ5+BVLUcswuFPrYe+4H34MOiP7KOBZygy1vLSmH0io1R3GumLQAAVJAuOhF98eylvMSabLe6tAcT1sRP1xnvDGTzdGmEr+UzAbIFRbfa9IAv7YL8VSo9GqioCWRwvqsWKmAYvBNvngofPXiYrWzdSp51bOVJhXNIIlj9mmGhUG4k36c8Vs1T/e1dNBTSAVgkrqBJiSSJubC3TEy8Jq1ESpVqIjOZNJU06FsFnSQvbRFhE74Hf+HcxTrgq2tYuxtAEQImAdoAJ+W2M9e/WmzYC5EVQ+imCGncenTynV9kfOMHM3xRqTBK1ZqrIBFywQ/asbBtxPTreSGfyOneA8Ss7TzUkgjuDtPTfGTqU0LuWBTmQQTBPy574Z7MvoQr8XYNLNvsRHfp747Q4qBcb+8E/16YF516ZRRT1B5giLN0PY/K+H5DJBGU1n8sAj0ga3/wD5kAfMg9saOtVls7Rp0DVKUyY0kMoJaW5+oarzNjsNr47nuL0tCAyqwIlGUHftHXbtgdmOLUqogSwAMGoAdBkEFYEqCbWJ9sCX404DU3koSdSEyPlOxHI4zh0YTi9NV9J1kmOYgdTa/tilUps5nre8gRPyxn1YjbGgTL1FpLU84SLkNcDbnjVG6jrZOWECJ6g/hG3fHTUiBpBv+Xv74iy2dlpaCeR5b9zeOmJqlEAEktpE/fe0/lOBmBucpMzbH9CcMp8MqkWRvoT+GCD16z+paZUDbTJMD2vzM7A4hTI1yJViAdgWZY7R22xKpG0rGonuP79flhZesmoeio5HsB94n7sVEzfMpqEc/aDt+eJcu9Pf1Aj6Gfbb6YUkIR5kxeADLRPKdyOfbFzI8MYSoIgg6mIIAAGqBqPMGTtvacLLNSm7Sw5BmQGAQbEyb91nlvhyZ+mYWWaNgQKcWFxBgAEbGdtzJGAmZjKDU2lYViSAVJJRiQCBMm4Y9Yx3J7aNO3NYO2wOoi2/yJwszUAIdHgNuAumI3ue3O+FkamsyQCZC6mYyATbt9AOeJRXr5UrLEMsdbxckQVEjnvizkst5h3D3ltLGbgXuLyNx23wV/fkpgo2lo+zvJ6b74HPXUNpSmqQsTYkXLbz3j5DA0p1+CtTZW0uQZiVna5O8W6nEvGfDzag6rGuDpNrkSfpfb+2C/Cq4+BmIXcHoRzjlPODizk81Sh0ZS/VmdyY7EGYkcu2+LasjPcP8E1qtQIr0gSuqSxjsDCzJEkDoCcR8S8K5nKeupT9IPxrDLPKSNvmBjWjgFF9L061RWQ6twYvYwQO4mcUvEebzFJfW3mIwKmOpB3BG0e45YvYyM1Q8R1FI2IHKIwRp+I2aCW1RPpYBrHcQ0zB6YzQQ9MPFFheCMawbWjrL5qlqPoqLc0wTDjnpk2b/TMHkBz2XhnwdmuIZOjWqA1UJZFRnZYpiwZbhQskjbljF+HvD1avUUhxSE/EZtztH54+iPDGjL0kpKdShR6p/X3fTF8Fqr4Q8DDL5c066pUDEHyzDosG0ahv/bGkzZXL0WenR1FFJWmmlSxAsATAE9cMr8XQGNXviOrxNYho+ZAwaNed8Y4vxbPr5X7q2TUOHWpTrU9foBhW1VFkFoNj9nY4s+GfD3Gxp87O0Qhu1zWcdgNIUewMY0pzdEn0FAewn71IGLeVz4AYtpX2sPvv0xaNFeI5d6lFkSqaTssCqqglTzIBMTjxPjuar5HNPTXiGazLBdLlnIRZ3EF2Egczz9px6PxPxI606hokFwp0kiV1x6RPMTvH/HzvxTLZ1nJrK5LEsdoJYkknSYmZmb9cW6ZWszVQChr/AHijSkGDJd52mEki+B/D+KI1MUhnKUib1Q6zeR64gc4nqeuMrmOE1kB9NuellY/MIxO+LPAeHOalqLORyuNPf3weK9/1rK/D2JjWrxGllYBNtgWifbptOKwo5hFamr0npuR6HMkXuPUIItHxDa3LBbhfBxTkZimZPORCrcjYyWI/IYDeKK9I0vLo0lUk6ixJJEbBQ2wPUXt3OM+9Hl7wJzWTTSlGjSqJXY/xWLq9OBvpZRqABi0mNjOL1D9nrEHVmUB6KpM+xLCfljNDOsi6L6ZmDaT8v1YY13g7j6CA8C99X47RI+uNdbnp05ktAuK+GKuWYaWD9badJvuGt85xXqcGqEhqrIoa+rWp2AsdJIB7Y23Gc+mZq+RSp66bE+ZUqKNCtH2GU/Fymdzi9kf2Z5Z1K+Zzn0t6/uJEfLFN/ax55VyflAvTK1BEax9mexvPfbA9s0Yicb3iX7NVpav4zKo5kreIJMTIAnnjM0+EopMEMQY9YPytjQO4bSpuq6VYNsXkAA2O0zG4nf8ADF4eXTJVqo0jZwdbzvdCBJ7zAw1s6qHSQWIAtEAe3+Ue+IWHmOFVRJ5AAx7mYwZWdS5LOUhXkNpI2cjQR7xIiPffbFnN+I6RIDUqFQgRrYEkgbbqeWAGcRA7Aapm0C369sRLlm5gD3MHFgcy+TIN2AHLv2AOLNfJ7RMc2Np5yOcAdupm+HU+FVGXX5YKz1DQedgZ+mHVKB9QJCyIYQbne97bbbWxN4my9HLBGLMajTYqSBsbH02veYPTviDzwzf4ZbuAUC8oHWBG++IwwXSB6djdQZjnc7T+rYt/v5b0sFB6g2Mew/PFhRIPOBVpUiyhmNgAfSQRYAxgeg8tiwfbbTe/LtAxcq8QMEE6jBEkA2Ij/g4EBsLNdNQzc4loV9JHTFc4QOINXw7JrWAgSPtCf6c+3PBL9wVdWgEESQ20pN47qQLb74xnD8+1J9QJ6EDmDjb5HjIqgWKlgLzGqxmYsWPffGK6S6p5XMsagPaJ5nvb6f8AAwT4xnHanBUBC2ogKPiIgzzJ9ycDuKoo/ibQACI+YM/X6YHDj+m1+kciAbfMXv8A1ww1LTcD7II/1QBitWrSw0gKOixE95mfbE9PM0mUOx0zE22J3i5m+2LRbK6RFX1zAVkIn+nzxr2xV/gebhFQqkiSX9Won/aQIxpuGcWqqwCuI99vrjE8Wp/u+nzIGoSFQXK9d7YN8Cyoq0fNpOQNiDFiN5Ez+hgsrnY39DO1tY1aCO2/5jF3NccSmJ0lm6ekn6tcDGay2Sqood2XSROqbR2g7Y0PClDp6k1TtteOfw9cGVlQzXipGpkstRGP2QjNz/zTp/DFCn4yVfQoqEGR6oj6X+7FbiHhDNGtUqU8yACZFJl0hREQCszbsCTBPXFjw7kq9ElajJUUjYrzHMFuX3fdgvNVh9IvVsFBU7Cfywyv4SXSW0A22gqZ7Fjf9WxoKtWjT3QT0WST+MYmoZ5ChK5bMknYwbW3DG4GOWMyPLn4UjtNMNpU3Ok7jkDETvftgfXzmaUkLVdV2j0nteFE264378W/gilSeooQBVOpRtvOgTvznA1qjuYIomQZksSZESZmDzkAH641OrGp5Rla/FG0gEmdIBnnFsD2znpcGmj6+bhpUxAI0sLx1BHbB7PeG31BgNQE/CR+vuxQzXDCgBYRO03xrzMvii4JmMqx8vNUQxj0VGZrEDYgEAifx54teIaQcU6VOyiGilAixFuUYnyYy1Si1OsiI4EpVAMhuUgTPcbETtiuuYp06alaZNRXGtJkEXkTItsQeYYHDK1s13h/G62RnQ7ODELVOsra8EARPa0YM5b9qtUFdVCkRt6WKG8XBJgGRuRjM1MyuYZtdDyonSULRI5EOZPusRiPL8Fd2Bp02eCDCjUbX+uF0ljTeLeKeZkygpFTV0zuygapLAhRMlSJk894OMKKFSnBVWYH/Jc8uYuJxfPEcyVI9dQ6gwMgRAIi42gm23bFOpxRi0uoRhzUiPnex741WKvU+DsyzGhAbwrEjqTAv9ThlWuEVlo+qTB0t6tB3nUAQT2GLFHxG0aXeVAsGl57Aj1j6gYpZ3ijO3ojUDIlEJEbFXADg++M7WERyOqapqBFn06hJI5CEBAxSHlfaMnqAPzvOLaZor8as2mfhaR3sZ+owMLSZAUDpH9sOmNJW4yQgZVDkxY2kX6Yr52uzupZHVip9KW1DkDe/vyviDPU0swdkY9Nj7f5T88VsxlKyUw8yhvqBuTzvz/5x0xvTuLcPrUkDPIV99rE8jH9Mco0lKiTyw3inEHNJUkFYG3LnB5b7YErWI2Jxn4hTNQosZwKY3wmrE7mcMwaDwcdUYZizl8sHNyFA574kjVRe+LWV4iUZSBMGd9/6fLFujwFSNRqgr/pU/idsTNwGk0BKhRomHIM/KxH3+2HCrV+NE77EEGCdjyvY3vgY9U9cNNM6o5zHzxpeA/s/r5m9kXqd8UlotBMnm6ij0FvkLj6YN+EeGfveaD1mYIkMxFiSPhUdJPPoDj0Hw/+y7KUDqzFYuYgoG0g9iFucbrh3DslTU/u2XRZ30ix+vPD8+jXj37VaarWosmojyxqY8zudrD298BvB3FWV2y4llrkDTf4tgRHMfh93vnEeDDMDQ1IaDuNIjFbJ+BUy7B0RIG0KARi2LWbo+AvP0gV2phAxOoGDJGkCNogm/XBZvDmaUinQaVMFiPstzg7CR+WCvGc8KNOY1MBZdgP6nA3JcezSgOyrHMIbgT05jvi2pnuOcYqUM1Ty71fL1EebUkDSm0CeffF0+NKaVSKSE0oUhiAXYkSZm/PecE/EHhDK8Qio5ZKlpZftKDMEG1+u+AniH9m2ZgvlilWeU6SPraOWGZfq9IeMftYFAxTRe5Eb9LbnGK8R/tXzeaBTWUpndQbn3IuR2xS8R+Bc3lyPMWWiYWW99hjL1KZUwQQehtjNmEdo+J6isCW1DoRy5d5xf8A/Finmy+wsOu2MjOJsus6uwn7xOA63uS8QmQA8zsAZkdoEYO0+IJUBV4I3IqD6xe0dRGPKMpxBqZsbTMfrb3wTp8fOolhIPQnee8zjPi1srfPw3LsLEqf5pH3z+IwPzvCPL/iq6uojzBEHTybnOnn2npjPpxouw0oJNgAJk3vbn3F7YI5LO5tXH/lzBNgVKTPIFhHYAzh8GbJVr90gvawaJO2w2PO84Ylc0jIYj2YifpgevFq1Qmg6t5qNCKSWYQx9J6ldr9sXM3wnM1bMtZUPILpH1sB7k4x45frM4qozoxjyCTv8TXPcsww9+CM2hqlKhSVrhSzHVHOKYLHpvgVl6youp6bhCYPMsRykQB8hPfEeYzc+oMQOShYhR7kkj3x0xUW4ln1pq6fulCX0gOgBKhQBCobgk3M3k9hAD96UGyz11QCD7Dl9cMDWWdztMyfmPwx3NZbQxHwsOUEfIzfVgCerxOpoKAyGJMCJj3iYi2K1Spf1ET7ThtJ1DKTqPUCxjsTN4vis9czYkjv/fEcawcB8yUZwsm0yL787D5nAzKNUqUv3YmFRmNtjYgmff8AHENXi2tdIJHQk3kbCO/9Ma0CnqTQm1MKY5xJJPUkyZx35nkqylLLU0WGIuRqLSPpeAO8dcVeJUqEEoxLTsNvfbbBLN1EurANf5/84FcRozGmnpUDeInvGM9T0g8jCw8xhbDrI+mOZKmuLBeFhevTFYNh6VYwpPQrsnwmL74v5agJLagSo1AENJ52PUYF1Koixw6jmHb0BjB5csKbdOGUlySVzAqEz1mT/wC0jBbg3ESwHfYLAAHcnGR4jxIimlIGwF8P4dUqEjQDy+hsMdP8T1/geXQGWgk9P6nc41tKqIsB8sec8CytWfW4ERtflP8AbG7yGXtBcm1rYx1GRDL5o4nrZ8KrMzBVUEsx2AAkn2AwIp1dMzyOPMf2w+MmAGUptAYaqscxyX2O5+WM4WK8V+NKmYz1SvSqOig6acEg+WLCQOt2I79sarwj+0OrUIpVFDGwFQCDfk0COsbY8uxLls0yNqUwcUpfSvCOKmSvfGnyGa5RjzL9nfG6eYCahDAXvM8t+uPUjlhHow9RkI8S+KcplY8+Ja22POOPcR4XnDApQ7CVJ3NyPTokE22n6Ys/tN8LV61VCiM4EbC283OMbkP2d5inU1VQI3j4ifZQDP1Hvh+EKz3h3y3ZRRV16tUCEdNzE+2BoylNWswDX9IqBwRsRIUAWnnjbZk0sspOYpIK2r0KWZisGzESb7cgPfGQ8Q1kcoaQWCIbQCtwTvIvIIv2OMWr6oaFpt/mYdRYdDHP54sCqXiG+IyedtttsQ1m9IVwQ6mDqtbvzw45fQZV0PO3Sbf8CcUhbDw7xpMuuhNAvvoWTI2JifrjWj9pHkUz5lNL7MCAymLEBufOBjyzL1jUUhQZ66SVnvierlWruPNqoiqsAEH0i17QCSb73OK07EXEc4CGqAqxaoSradLb3spA0kTPp3PzxIvGMy1EUv4nlHaxveI1RJE20jnis/DoBVG1idQsfymxxMeMVKMAjUzP5hUzoJiAYEb4zbBptWhUAl6dW3VWGm9xHKYPTEmez1IAijSCzuxmZ6CbjucEaOcd01lRRDf5mb1fyrJJ+Sgd8Bq9QLSuokmBG4iR+ONYk1QU9MNp2EMd/lHPFOtRphbPcddRJEdYjoMVXFQD4WAF5i34bYgeqx3M4zBEtS86Qet+Q2vFu2IaiibG3e2GyTh4rHlEewP44ShGPSuD7j+U4WFjv+L9s9BVf7XvgJnsLCxrv4oDvhmFhY87RDCwsLAixb4V/iD2P4Y7hY1PqWOI/G3tjXcG/wAQ/wAlP8MdwsdeftDecN2GNdw/ce2FhYx0EGa+JvfHgv7Tf/yNX2T/AOIx3CwfpRleWEMLCxlp6T+yn4x74+gMn8A9sLCxrr5AdmfhxlKXxVv5sdwsZDy/xh/6U/8AcH/3xg6m59lwsLF0TfEX/qqvv/8AUYoUPi+eFhYDGwrfEn8v9MReI/8ADH/cwsLF19BcT+Kp/s/LGZPxL7n8ThYWCIRz/wDjD+QY5w//ABE/mP4nHcLG0Jfarf8AbP4nGbHw/wC4YWFiqiJ9h8/yxynthYWMl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715125" y="4976813"/>
            <a:ext cx="1711325" cy="1263650"/>
            <a:chOff x="3830" y="2319"/>
            <a:chExt cx="1078" cy="796"/>
          </a:xfrm>
        </p:grpSpPr>
        <p:sp>
          <p:nvSpPr>
            <p:cNvPr id="29708" name="Rectangle 10"/>
            <p:cNvSpPr>
              <a:spLocks noChangeArrowheads="1"/>
            </p:cNvSpPr>
            <p:nvPr/>
          </p:nvSpPr>
          <p:spPr bwMode="auto">
            <a:xfrm>
              <a:off x="4037" y="2319"/>
              <a:ext cx="612" cy="490"/>
            </a:xfrm>
            <a:prstGeom prst="rect">
              <a:avLst/>
            </a:prstGeom>
            <a:solidFill>
              <a:srgbClr val="067DD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4500" b="1"/>
                <a:t>E</a:t>
              </a:r>
              <a:endParaRPr lang="es-ES" sz="4500" b="1"/>
            </a:p>
          </p:txBody>
        </p:sp>
        <p:sp>
          <p:nvSpPr>
            <p:cNvPr id="29709" name="Rectangle 11"/>
            <p:cNvSpPr>
              <a:spLocks noChangeArrowheads="1"/>
            </p:cNvSpPr>
            <p:nvPr/>
          </p:nvSpPr>
          <p:spPr bwMode="auto">
            <a:xfrm>
              <a:off x="3830" y="2863"/>
              <a:ext cx="10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/>
                <a:t>Comprensión</a:t>
              </a:r>
              <a:endParaRPr lang="es-ES" sz="2000"/>
            </a:p>
          </p:txBody>
        </p:sp>
      </p:grpSp>
      <p:sp>
        <p:nvSpPr>
          <p:cNvPr id="29703" name="32 Rectángulo"/>
          <p:cNvSpPr>
            <a:spLocks noChangeArrowheads="1"/>
          </p:cNvSpPr>
          <p:nvPr/>
        </p:nvSpPr>
        <p:spPr bwMode="auto">
          <a:xfrm>
            <a:off x="357188" y="5943600"/>
            <a:ext cx="77866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s-ES_tradnl" i="1">
                <a:solidFill>
                  <a:schemeClr val="tx2"/>
                </a:solidFill>
              </a:rPr>
              <a:t>Ejercicio 5 guía Electricidad  II: Ley de Ohm</a:t>
            </a:r>
          </a:p>
        </p:txBody>
      </p:sp>
      <p:grpSp>
        <p:nvGrpSpPr>
          <p:cNvPr id="29704" name="Group 2"/>
          <p:cNvGrpSpPr>
            <a:grpSpLocks/>
          </p:cNvGrpSpPr>
          <p:nvPr/>
        </p:nvGrpSpPr>
        <p:grpSpPr bwMode="auto">
          <a:xfrm>
            <a:off x="131763" y="-100013"/>
            <a:ext cx="4872037" cy="719138"/>
            <a:chOff x="83" y="-63"/>
            <a:chExt cx="3069" cy="453"/>
          </a:xfrm>
        </p:grpSpPr>
        <p:sp>
          <p:nvSpPr>
            <p:cNvPr id="29706" name="37 Rectángulo redondeado"/>
            <p:cNvSpPr>
              <a:spLocks noChangeArrowheads="1"/>
            </p:cNvSpPr>
            <p:nvPr/>
          </p:nvSpPr>
          <p:spPr bwMode="auto">
            <a:xfrm>
              <a:off x="83" y="-63"/>
              <a:ext cx="3069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CL"/>
            </a:p>
          </p:txBody>
        </p:sp>
        <p:sp>
          <p:nvSpPr>
            <p:cNvPr id="29707" name="38 CuadroTexto"/>
            <p:cNvSpPr txBox="1">
              <a:spLocks noChangeArrowheads="1"/>
            </p:cNvSpPr>
            <p:nvPr/>
          </p:nvSpPr>
          <p:spPr bwMode="auto">
            <a:xfrm>
              <a:off x="160" y="4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L" sz="2800" b="1">
                  <a:solidFill>
                    <a:srgbClr val="404040"/>
                  </a:solidFill>
                </a:rPr>
                <a:t>Ejercicios</a:t>
              </a:r>
            </a:p>
          </p:txBody>
        </p:sp>
      </p:grpSp>
      <p:pic>
        <p:nvPicPr>
          <p:cNvPr id="29705" name="5 Imagen" descr="ico_concep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450"/>
            <a:ext cx="723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1439</Words>
  <Application>Microsoft Office PowerPoint</Application>
  <PresentationFormat>Presentación en pantalla (4:3)</PresentationFormat>
  <Paragraphs>295</Paragraphs>
  <Slides>33</Slides>
  <Notes>18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</vt:lpstr>
      <vt:lpstr>Cambria Math</vt:lpstr>
      <vt:lpstr>Symbol</vt:lpstr>
      <vt:lpstr>Wingdings</vt:lpstr>
      <vt:lpstr>Tema de Office</vt:lpstr>
      <vt:lpstr>Ecuación</vt:lpstr>
      <vt:lpstr>Fotografía de Photo Editor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</dc:creator>
  <cp:lastModifiedBy>Santiago Ismael Vasquez Zhindon</cp:lastModifiedBy>
  <cp:revision>37</cp:revision>
  <dcterms:created xsi:type="dcterms:W3CDTF">2013-05-24T15:49:44Z</dcterms:created>
  <dcterms:modified xsi:type="dcterms:W3CDTF">2022-02-13T22:04:44Z</dcterms:modified>
</cp:coreProperties>
</file>